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408" r:id="rId2"/>
    <p:sldId id="389" r:id="rId3"/>
    <p:sldId id="400" r:id="rId4"/>
    <p:sldId id="436" r:id="rId5"/>
    <p:sldId id="437" r:id="rId6"/>
    <p:sldId id="409" r:id="rId7"/>
    <p:sldId id="439" r:id="rId8"/>
    <p:sldId id="442" r:id="rId9"/>
    <p:sldId id="443" r:id="rId10"/>
    <p:sldId id="444" r:id="rId11"/>
    <p:sldId id="403" r:id="rId12"/>
    <p:sldId id="446" r:id="rId13"/>
    <p:sldId id="410" r:id="rId14"/>
    <p:sldId id="448" r:id="rId15"/>
    <p:sldId id="412" r:id="rId16"/>
    <p:sldId id="450" r:id="rId17"/>
    <p:sldId id="451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Rounded MT Bol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Rounded MT Bol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Rounded MT Bol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Rounded MT Bol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Rounded MT Bold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Rounded MT Bold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Rounded MT Bold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Rounded MT Bold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Rounded MT Bold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6666FF"/>
    <a:srgbClr val="6C0024"/>
    <a:srgbClr val="FFFFFF"/>
    <a:srgbClr val="7ACCFE"/>
    <a:srgbClr val="8FE2FF"/>
    <a:srgbClr val="B7F6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>
        <p:scale>
          <a:sx n="81" d="100"/>
          <a:sy n="81" d="100"/>
        </p:scale>
        <p:origin x="-105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159792-9AA1-4E0B-BCFC-6D33ED49FC47}" type="doc">
      <dgm:prSet loTypeId="urn:microsoft.com/office/officeart/2005/8/layout/vList2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BE07E89-CFC0-446D-AD29-8762F0CF37B3}">
      <dgm:prSet phldrT="[Текст]" custT="1"/>
      <dgm:spPr/>
      <dgm:t>
        <a:bodyPr/>
        <a:lstStyle/>
        <a:p>
          <a:pPr algn="ctr"/>
          <a:r>
            <a:rPr lang="ru-RU" sz="28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Социально – коммуникативное развитие</a:t>
          </a:r>
        </a:p>
      </dgm:t>
    </dgm:pt>
    <dgm:pt modelId="{7467EDB1-80C7-4C2C-92FB-BC1102DD2E45}" type="parTrans" cxnId="{65B0592E-2687-4ACD-8B01-5232CE06D6D1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BD91BA10-6C8D-42DD-BBE8-4531799BBFDD}" type="sibTrans" cxnId="{65B0592E-2687-4ACD-8B01-5232CE06D6D1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C3404A39-4C89-4197-B2F6-F2FC912339D8}">
      <dgm:prSet phldrT="[Текст]" custT="1"/>
      <dgm:spPr/>
      <dgm:t>
        <a:bodyPr/>
        <a:lstStyle/>
        <a:p>
          <a:pPr algn="ctr"/>
          <a:r>
            <a:rPr lang="ru-RU" sz="28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Познавательное развитие</a:t>
          </a:r>
        </a:p>
      </dgm:t>
    </dgm:pt>
    <dgm:pt modelId="{AD5990B2-148D-47DC-959D-ED7423481140}" type="parTrans" cxnId="{98677C67-53CB-422D-B000-90AE6A773CFB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B4C9A160-DD40-4BB5-A771-4B494200BA89}" type="sibTrans" cxnId="{98677C67-53CB-422D-B000-90AE6A773CFB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D2270F81-58DC-49E8-8A66-35A9C33228E1}">
      <dgm:prSet phldrT="[Текст]" custT="1"/>
      <dgm:spPr/>
      <dgm:t>
        <a:bodyPr/>
        <a:lstStyle/>
        <a:p>
          <a:pPr algn="ctr"/>
          <a:r>
            <a:rPr lang="ru-RU" sz="28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Речевое развитие</a:t>
          </a:r>
          <a:endParaRPr lang="ru-RU" sz="2800" b="1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26E5A1-11BC-4672-A1B3-D4EB9A714CBE}" type="parTrans" cxnId="{1BE2F093-46AA-40CB-96C9-1364D723644B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35969F29-E1D8-41E3-94EA-45D2FFAFD369}" type="sibTrans" cxnId="{1BE2F093-46AA-40CB-96C9-1364D723644B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3E1BCB2E-9F85-4CC8-8661-E2ADE1D20A37}">
      <dgm:prSet phldrT="[Текст]" custT="1"/>
      <dgm:spPr/>
      <dgm:t>
        <a:bodyPr/>
        <a:lstStyle/>
        <a:p>
          <a:pPr algn="ctr"/>
          <a:r>
            <a:rPr lang="ru-RU" sz="28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Художественно – эстетическое развитие</a:t>
          </a:r>
          <a:endParaRPr lang="ru-RU" sz="2800" b="1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BF4F59-E106-416C-9D1C-672C629AE4B1}" type="parTrans" cxnId="{8F07FB3E-56B0-4C8E-86D1-1179FDF074FC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F1553C92-9AB8-4200-91BB-981587BB4790}" type="sibTrans" cxnId="{8F07FB3E-56B0-4C8E-86D1-1179FDF074FC}">
      <dgm:prSet/>
      <dgm:spPr/>
      <dgm:t>
        <a:bodyPr/>
        <a:lstStyle/>
        <a:p>
          <a:endParaRPr lang="ru-RU" sz="2800" b="1">
            <a:latin typeface="Arial" pitchFamily="34" charset="0"/>
            <a:cs typeface="Arial" pitchFamily="34" charset="0"/>
          </a:endParaRPr>
        </a:p>
      </dgm:t>
    </dgm:pt>
    <dgm:pt modelId="{5CB6E894-3CFF-4C66-AAAB-F5351ED59987}">
      <dgm:prSet custT="1"/>
      <dgm:spPr/>
      <dgm:t>
        <a:bodyPr/>
        <a:lstStyle/>
        <a:p>
          <a:pPr algn="ctr"/>
          <a:r>
            <a:rPr lang="ru-RU" sz="28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Физическое развитие</a:t>
          </a:r>
          <a:endParaRPr lang="ru-RU" sz="2800" b="1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009770-6CD6-4F91-8921-5593FC368A89}" type="parTrans" cxnId="{1D095573-3780-44E3-82CA-87BEC1FE5ED5}">
      <dgm:prSet/>
      <dgm:spPr/>
      <dgm:t>
        <a:bodyPr/>
        <a:lstStyle/>
        <a:p>
          <a:endParaRPr lang="ru-RU" sz="2800" b="1"/>
        </a:p>
      </dgm:t>
    </dgm:pt>
    <dgm:pt modelId="{A5F5F590-60CE-4F54-BB13-E0B1199A7112}" type="sibTrans" cxnId="{1D095573-3780-44E3-82CA-87BEC1FE5ED5}">
      <dgm:prSet/>
      <dgm:spPr/>
      <dgm:t>
        <a:bodyPr/>
        <a:lstStyle/>
        <a:p>
          <a:endParaRPr lang="ru-RU" sz="2800" b="1"/>
        </a:p>
      </dgm:t>
    </dgm:pt>
    <dgm:pt modelId="{AD4D2CAE-C594-460C-B406-DBF4B8203B80}" type="pres">
      <dgm:prSet presAssocID="{0B159792-9AA1-4E0B-BCFC-6D33ED49FC4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F234E9-32B2-4603-9345-EAC2CCC68311}" type="pres">
      <dgm:prSet presAssocID="{5BE07E89-CFC0-446D-AD29-8762F0CF37B3}" presName="parentText" presStyleLbl="node1" presStyleIdx="0" presStyleCnt="5" custScaleX="857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40D06E-C045-46D3-A5EA-6B2A737D8416}" type="pres">
      <dgm:prSet presAssocID="{BD91BA10-6C8D-42DD-BBE8-4531799BBFDD}" presName="spacer" presStyleCnt="0"/>
      <dgm:spPr/>
      <dgm:t>
        <a:bodyPr/>
        <a:lstStyle/>
        <a:p>
          <a:endParaRPr lang="ru-RU"/>
        </a:p>
      </dgm:t>
    </dgm:pt>
    <dgm:pt modelId="{45CFF9DE-50E9-494A-9527-E172E9EA87C7}" type="pres">
      <dgm:prSet presAssocID="{C3404A39-4C89-4197-B2F6-F2FC912339D8}" presName="parentText" presStyleLbl="node1" presStyleIdx="1" presStyleCnt="5" custScaleX="857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315143-DD6F-4D9D-A359-78F2CD7BDAA1}" type="pres">
      <dgm:prSet presAssocID="{B4C9A160-DD40-4BB5-A771-4B494200BA89}" presName="spacer" presStyleCnt="0"/>
      <dgm:spPr/>
      <dgm:t>
        <a:bodyPr/>
        <a:lstStyle/>
        <a:p>
          <a:endParaRPr lang="ru-RU"/>
        </a:p>
      </dgm:t>
    </dgm:pt>
    <dgm:pt modelId="{0A6A6963-B32E-40B7-A635-38314618755E}" type="pres">
      <dgm:prSet presAssocID="{D2270F81-58DC-49E8-8A66-35A9C33228E1}" presName="parentText" presStyleLbl="node1" presStyleIdx="2" presStyleCnt="5" custScaleX="857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C1FD8C-9ED7-4F40-AA4F-D092561D6D4F}" type="pres">
      <dgm:prSet presAssocID="{35969F29-E1D8-41E3-94EA-45D2FFAFD369}" presName="spacer" presStyleCnt="0"/>
      <dgm:spPr/>
      <dgm:t>
        <a:bodyPr/>
        <a:lstStyle/>
        <a:p>
          <a:endParaRPr lang="ru-RU"/>
        </a:p>
      </dgm:t>
    </dgm:pt>
    <dgm:pt modelId="{546A7023-3E8D-40DC-A7B9-262E596755EF}" type="pres">
      <dgm:prSet presAssocID="{3E1BCB2E-9F85-4CC8-8661-E2ADE1D20A37}" presName="parentText" presStyleLbl="node1" presStyleIdx="3" presStyleCnt="5" custScaleX="857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26968C-45B5-434C-8E6E-FE7D4908D8C1}" type="pres">
      <dgm:prSet presAssocID="{F1553C92-9AB8-4200-91BB-981587BB4790}" presName="spacer" presStyleCnt="0"/>
      <dgm:spPr/>
      <dgm:t>
        <a:bodyPr/>
        <a:lstStyle/>
        <a:p>
          <a:endParaRPr lang="ru-RU"/>
        </a:p>
      </dgm:t>
    </dgm:pt>
    <dgm:pt modelId="{905765B8-07BD-4E72-AA1F-AF51D5040DF2}" type="pres">
      <dgm:prSet presAssocID="{5CB6E894-3CFF-4C66-AAAB-F5351ED59987}" presName="parentText" presStyleLbl="node1" presStyleIdx="4" presStyleCnt="5" custScaleX="857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A302121-E28F-4EFD-84CA-074DF5215D63}" type="presOf" srcId="{3E1BCB2E-9F85-4CC8-8661-E2ADE1D20A37}" destId="{546A7023-3E8D-40DC-A7B9-262E596755EF}" srcOrd="0" destOrd="0" presId="urn:microsoft.com/office/officeart/2005/8/layout/vList2"/>
    <dgm:cxn modelId="{1D095573-3780-44E3-82CA-87BEC1FE5ED5}" srcId="{0B159792-9AA1-4E0B-BCFC-6D33ED49FC47}" destId="{5CB6E894-3CFF-4C66-AAAB-F5351ED59987}" srcOrd="4" destOrd="0" parTransId="{9F009770-6CD6-4F91-8921-5593FC368A89}" sibTransId="{A5F5F590-60CE-4F54-BB13-E0B1199A7112}"/>
    <dgm:cxn modelId="{1BE2F093-46AA-40CB-96C9-1364D723644B}" srcId="{0B159792-9AA1-4E0B-BCFC-6D33ED49FC47}" destId="{D2270F81-58DC-49E8-8A66-35A9C33228E1}" srcOrd="2" destOrd="0" parTransId="{7D26E5A1-11BC-4672-A1B3-D4EB9A714CBE}" sibTransId="{35969F29-E1D8-41E3-94EA-45D2FFAFD369}"/>
    <dgm:cxn modelId="{5D5622E7-862F-4B7D-BFBA-9E33EEDF4E1A}" type="presOf" srcId="{5BE07E89-CFC0-446D-AD29-8762F0CF37B3}" destId="{65F234E9-32B2-4603-9345-EAC2CCC68311}" srcOrd="0" destOrd="0" presId="urn:microsoft.com/office/officeart/2005/8/layout/vList2"/>
    <dgm:cxn modelId="{65B0592E-2687-4ACD-8B01-5232CE06D6D1}" srcId="{0B159792-9AA1-4E0B-BCFC-6D33ED49FC47}" destId="{5BE07E89-CFC0-446D-AD29-8762F0CF37B3}" srcOrd="0" destOrd="0" parTransId="{7467EDB1-80C7-4C2C-92FB-BC1102DD2E45}" sibTransId="{BD91BA10-6C8D-42DD-BBE8-4531799BBFDD}"/>
    <dgm:cxn modelId="{DC0F3E83-11B9-4BE6-895A-27E00790A675}" type="presOf" srcId="{C3404A39-4C89-4197-B2F6-F2FC912339D8}" destId="{45CFF9DE-50E9-494A-9527-E172E9EA87C7}" srcOrd="0" destOrd="0" presId="urn:microsoft.com/office/officeart/2005/8/layout/vList2"/>
    <dgm:cxn modelId="{BB17EDEC-FBDD-460A-97E8-4F409BDF9598}" type="presOf" srcId="{0B159792-9AA1-4E0B-BCFC-6D33ED49FC47}" destId="{AD4D2CAE-C594-460C-B406-DBF4B8203B80}" srcOrd="0" destOrd="0" presId="urn:microsoft.com/office/officeart/2005/8/layout/vList2"/>
    <dgm:cxn modelId="{8F07FB3E-56B0-4C8E-86D1-1179FDF074FC}" srcId="{0B159792-9AA1-4E0B-BCFC-6D33ED49FC47}" destId="{3E1BCB2E-9F85-4CC8-8661-E2ADE1D20A37}" srcOrd="3" destOrd="0" parTransId="{7BBF4F59-E106-416C-9D1C-672C629AE4B1}" sibTransId="{F1553C92-9AB8-4200-91BB-981587BB4790}"/>
    <dgm:cxn modelId="{AF8DC742-6361-47E7-820B-96D3332973E4}" type="presOf" srcId="{5CB6E894-3CFF-4C66-AAAB-F5351ED59987}" destId="{905765B8-07BD-4E72-AA1F-AF51D5040DF2}" srcOrd="0" destOrd="0" presId="urn:microsoft.com/office/officeart/2005/8/layout/vList2"/>
    <dgm:cxn modelId="{2ABB9331-891A-471C-A190-A02381B3A4A8}" type="presOf" srcId="{D2270F81-58DC-49E8-8A66-35A9C33228E1}" destId="{0A6A6963-B32E-40B7-A635-38314618755E}" srcOrd="0" destOrd="0" presId="urn:microsoft.com/office/officeart/2005/8/layout/vList2"/>
    <dgm:cxn modelId="{98677C67-53CB-422D-B000-90AE6A773CFB}" srcId="{0B159792-9AA1-4E0B-BCFC-6D33ED49FC47}" destId="{C3404A39-4C89-4197-B2F6-F2FC912339D8}" srcOrd="1" destOrd="0" parTransId="{AD5990B2-148D-47DC-959D-ED7423481140}" sibTransId="{B4C9A160-DD40-4BB5-A771-4B494200BA89}"/>
    <dgm:cxn modelId="{7B3F4B66-0951-4B8B-82AC-09A0064164FB}" type="presParOf" srcId="{AD4D2CAE-C594-460C-B406-DBF4B8203B80}" destId="{65F234E9-32B2-4603-9345-EAC2CCC68311}" srcOrd="0" destOrd="0" presId="urn:microsoft.com/office/officeart/2005/8/layout/vList2"/>
    <dgm:cxn modelId="{0E8DA0E6-8D77-4959-A8BD-C4B4C5EDFE31}" type="presParOf" srcId="{AD4D2CAE-C594-460C-B406-DBF4B8203B80}" destId="{4740D06E-C045-46D3-A5EA-6B2A737D8416}" srcOrd="1" destOrd="0" presId="urn:microsoft.com/office/officeart/2005/8/layout/vList2"/>
    <dgm:cxn modelId="{C201449B-20D4-4D90-AEFE-A90FA70DD3FF}" type="presParOf" srcId="{AD4D2CAE-C594-460C-B406-DBF4B8203B80}" destId="{45CFF9DE-50E9-494A-9527-E172E9EA87C7}" srcOrd="2" destOrd="0" presId="urn:microsoft.com/office/officeart/2005/8/layout/vList2"/>
    <dgm:cxn modelId="{342F7D2F-DEAD-4C5E-9930-016A4CBFEA1E}" type="presParOf" srcId="{AD4D2CAE-C594-460C-B406-DBF4B8203B80}" destId="{2D315143-DD6F-4D9D-A359-78F2CD7BDAA1}" srcOrd="3" destOrd="0" presId="urn:microsoft.com/office/officeart/2005/8/layout/vList2"/>
    <dgm:cxn modelId="{88A81BBB-6390-4F80-9321-C90ACCFA4B89}" type="presParOf" srcId="{AD4D2CAE-C594-460C-B406-DBF4B8203B80}" destId="{0A6A6963-B32E-40B7-A635-38314618755E}" srcOrd="4" destOrd="0" presId="urn:microsoft.com/office/officeart/2005/8/layout/vList2"/>
    <dgm:cxn modelId="{779329CB-A6EB-4E23-B235-046DE2768CFC}" type="presParOf" srcId="{AD4D2CAE-C594-460C-B406-DBF4B8203B80}" destId="{62C1FD8C-9ED7-4F40-AA4F-D092561D6D4F}" srcOrd="5" destOrd="0" presId="urn:microsoft.com/office/officeart/2005/8/layout/vList2"/>
    <dgm:cxn modelId="{6C2B01ED-FB8D-4E2B-B86D-90F83978904E}" type="presParOf" srcId="{AD4D2CAE-C594-460C-B406-DBF4B8203B80}" destId="{546A7023-3E8D-40DC-A7B9-262E596755EF}" srcOrd="6" destOrd="0" presId="urn:microsoft.com/office/officeart/2005/8/layout/vList2"/>
    <dgm:cxn modelId="{F91CE435-F341-4125-B2F8-4D1656E7244F}" type="presParOf" srcId="{AD4D2CAE-C594-460C-B406-DBF4B8203B80}" destId="{E926968C-45B5-434C-8E6E-FE7D4908D8C1}" srcOrd="7" destOrd="0" presId="urn:microsoft.com/office/officeart/2005/8/layout/vList2"/>
    <dgm:cxn modelId="{DB36A3E5-2CD0-40F3-9AE1-5BC7D9824D8B}" type="presParOf" srcId="{AD4D2CAE-C594-460C-B406-DBF4B8203B80}" destId="{905765B8-07BD-4E72-AA1F-AF51D5040DF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F234E9-32B2-4603-9345-EAC2CCC68311}">
      <dsp:nvSpPr>
        <dsp:cNvPr id="0" name=""/>
        <dsp:cNvSpPr/>
      </dsp:nvSpPr>
      <dsp:spPr>
        <a:xfrm>
          <a:off x="586400" y="7899"/>
          <a:ext cx="7056799" cy="8049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Социально – коммуникативное развитие</a:t>
          </a:r>
        </a:p>
      </dsp:txBody>
      <dsp:txXfrm>
        <a:off x="625695" y="47194"/>
        <a:ext cx="6978209" cy="726370"/>
      </dsp:txXfrm>
    </dsp:sp>
    <dsp:sp modelId="{45CFF9DE-50E9-494A-9527-E172E9EA87C7}">
      <dsp:nvSpPr>
        <dsp:cNvPr id="0" name=""/>
        <dsp:cNvSpPr/>
      </dsp:nvSpPr>
      <dsp:spPr>
        <a:xfrm>
          <a:off x="586400" y="936699"/>
          <a:ext cx="7056799" cy="804960"/>
        </a:xfrm>
        <a:prstGeom prst="roundRect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Познавательное развитие</a:t>
          </a:r>
        </a:p>
      </dsp:txBody>
      <dsp:txXfrm>
        <a:off x="625695" y="975994"/>
        <a:ext cx="6978209" cy="726370"/>
      </dsp:txXfrm>
    </dsp:sp>
    <dsp:sp modelId="{0A6A6963-B32E-40B7-A635-38314618755E}">
      <dsp:nvSpPr>
        <dsp:cNvPr id="0" name=""/>
        <dsp:cNvSpPr/>
      </dsp:nvSpPr>
      <dsp:spPr>
        <a:xfrm>
          <a:off x="586400" y="1865499"/>
          <a:ext cx="7056799" cy="804960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Речевое развитие</a:t>
          </a:r>
          <a:endParaRPr lang="ru-RU" sz="2800" b="1" kern="12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5695" y="1904794"/>
        <a:ext cx="6978209" cy="726370"/>
      </dsp:txXfrm>
    </dsp:sp>
    <dsp:sp modelId="{546A7023-3E8D-40DC-A7B9-262E596755EF}">
      <dsp:nvSpPr>
        <dsp:cNvPr id="0" name=""/>
        <dsp:cNvSpPr/>
      </dsp:nvSpPr>
      <dsp:spPr>
        <a:xfrm>
          <a:off x="586400" y="2794299"/>
          <a:ext cx="7056799" cy="804960"/>
        </a:xfrm>
        <a:prstGeom prst="roundRect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Художественно – эстетическое развитие</a:t>
          </a:r>
          <a:endParaRPr lang="ru-RU" sz="2800" b="1" kern="12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5695" y="2833594"/>
        <a:ext cx="6978209" cy="726370"/>
      </dsp:txXfrm>
    </dsp:sp>
    <dsp:sp modelId="{905765B8-07BD-4E72-AA1F-AF51D5040DF2}">
      <dsp:nvSpPr>
        <dsp:cNvPr id="0" name=""/>
        <dsp:cNvSpPr/>
      </dsp:nvSpPr>
      <dsp:spPr>
        <a:xfrm>
          <a:off x="586400" y="3723099"/>
          <a:ext cx="7056799" cy="80496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Физическое развитие</a:t>
          </a:r>
          <a:endParaRPr lang="ru-RU" sz="2800" b="1" kern="1200" dirty="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5695" y="3762394"/>
        <a:ext cx="6978209" cy="7263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FD066C1-F8E3-448B-944D-0D079E2AF392}" type="datetimeFigureOut">
              <a:rPr lang="ru-RU"/>
              <a:pPr>
                <a:defRPr/>
              </a:pPr>
              <a:t>18.08.2014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F79075C-B7B8-4B1B-981D-D45F71ED0E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752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A9A82D0-6A72-4033-A887-748741C08459}" type="datetimeFigureOut">
              <a:rPr lang="ru-RU"/>
              <a:pPr>
                <a:defRPr/>
              </a:pPr>
              <a:t>18.08.2014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1041B18-438C-49C9-A36F-DA845231D7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995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D7CBF3-C10B-4C68-8D9A-BAF6029FB57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D7CBF3-C10B-4C68-8D9A-BAF6029FB57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0DA118-2CC9-4154-B6DE-805166C0893D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192A7-5AAA-4CB6-AFAB-835CBAD2A091}" type="datetime1">
              <a:rPr lang="ru-RU"/>
              <a:pPr>
                <a:defRPr/>
              </a:pPr>
              <a:t>18.08.2014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2EEDE-E5D7-4481-B29D-FF26BF6CA2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C1CF7-07E8-4B22-9090-E867C16B0230}" type="datetime1">
              <a:rPr lang="ru-RU"/>
              <a:pPr>
                <a:defRPr/>
              </a:pPr>
              <a:t>18.08.2014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43825-6435-4738-BDF8-51661D9C03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AC84F-447F-4E07-ABBE-77FA8B95A5CE}" type="datetime1">
              <a:rPr lang="ru-RU"/>
              <a:pPr>
                <a:defRPr/>
              </a:pPr>
              <a:t>18.08.2014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6608F-FC91-49BB-AF8F-E0FF550036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03D12-5D56-4A2B-8BDC-EA0862557823}" type="datetime1">
              <a:rPr lang="ru-RU"/>
              <a:pPr>
                <a:defRPr/>
              </a:pPr>
              <a:t>18.08.2014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E7F19-806D-4709-A9E5-340D478DC1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0744C-9100-4110-80E3-F2C604F3669A}" type="datetime1">
              <a:rPr lang="ru-RU"/>
              <a:pPr>
                <a:defRPr/>
              </a:pPr>
              <a:t>18.08.2014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F082A-C951-411D-BE8E-3323C3FC62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D77CA-4811-4E7F-9229-87EB0876474A}" type="datetime1">
              <a:rPr lang="ru-RU"/>
              <a:pPr>
                <a:defRPr/>
              </a:pPr>
              <a:t>18.08.2014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D4DCF-E12A-4084-8E19-2E0A5C5398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1ECE9-6935-4F7C-AD6D-285A53BFD754}" type="datetime1">
              <a:rPr lang="ru-RU"/>
              <a:pPr>
                <a:defRPr/>
              </a:pPr>
              <a:t>18.08.2014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BE1C3-5933-4176-8931-4B6C829818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9EE89-FE98-41E5-BFD7-C14003DADE95}" type="datetime1">
              <a:rPr lang="ru-RU"/>
              <a:pPr>
                <a:defRPr/>
              </a:pPr>
              <a:t>18.08.2014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AA578-BD3E-4913-B523-043DF50519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C85AE-7A5B-438D-A0C1-6098BD4EB6F0}" type="datetime1">
              <a:rPr lang="ru-RU"/>
              <a:pPr>
                <a:defRPr/>
              </a:pPr>
              <a:t>18.08.2014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1472F-E169-4C6C-A53C-94F7957A4B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BCDBC-921F-42D4-ABCD-F6BD75BF5FE9}" type="datetime1">
              <a:rPr lang="ru-RU"/>
              <a:pPr>
                <a:defRPr/>
              </a:pPr>
              <a:t>18.08.2014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68FE6-45D0-4A00-8EAB-CF2CA11D0B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52FBA-8DE3-4EDF-B3A0-20ECD613737B}" type="datetime1">
              <a:rPr lang="ru-RU"/>
              <a:pPr>
                <a:defRPr/>
              </a:pPr>
              <a:t>18.08.2014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62EDD-DCF1-47DC-94F8-8DA50D4F3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94C2712-1FBC-4A98-AC7E-E9CB1546EF00}" type="datetime1">
              <a:rPr lang="ru-RU"/>
              <a:pPr>
                <a:defRPr/>
              </a:pPr>
              <a:t>18.08.2014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7C2A41A-9759-4BF8-AC81-55D64F144C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jpeg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microsoft.com/office/2007/relationships/hdphoto" Target="../media/hdphoto5.wdp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6.jpeg"/><Relationship Id="rId7" Type="http://schemas.openxmlformats.org/officeDocument/2006/relationships/image" Target="../media/image1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17.jpeg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9854" y="0"/>
            <a:ext cx="3515028" cy="671353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2124075" y="2205038"/>
            <a:ext cx="6840538" cy="4221162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chemeClr val="bg2"/>
              </a:gs>
            </a:gsLst>
            <a:lin ang="5400000" scaled="0"/>
          </a:gra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180000" bIns="72000" anchor="ctr"/>
          <a:lstStyle/>
          <a:p>
            <a:pPr algn="ctr">
              <a:spcBef>
                <a:spcPts val="1200"/>
              </a:spcBef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Aharoni"/>
                <a:cs typeface="Aharoni"/>
              </a:rPr>
              <a:t>ВЗАИМОДЕЙСТВИЕ МУЗЫКАЛЬНЫХ РУКОВОДИТЕЛЕЙ И ВОСПИТАТЕЛЕЙ ПРИ ОРГАНИЗАЦИИ МУЗЫКАЛЬНОЙ ОБРАЗОВАТЕЛЬНОЙ ДЕЯТЕЛЬНОСТИ В УСЛОВИЯХ РЕАЛИЗАЦИИ ФГОС ДОШКОЛЬНОГО ОБРАЗОВАНИЯ</a:t>
            </a:r>
          </a:p>
          <a:p>
            <a:pPr algn="ctr">
              <a:spcBef>
                <a:spcPts val="1200"/>
              </a:spcBef>
              <a:defRPr/>
            </a:pP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  <a:cs typeface="Aharoni"/>
            </a:endParaRPr>
          </a:p>
          <a:p>
            <a:pPr algn="ctr">
              <a:spcBef>
                <a:spcPts val="1200"/>
              </a:spcBef>
              <a:defRPr/>
            </a:pPr>
            <a:r>
              <a:rPr lang="ru-RU" sz="2400" b="1" i="1" dirty="0" smtClean="0">
                <a:solidFill>
                  <a:schemeClr val="tx1"/>
                </a:solidFill>
              </a:rPr>
              <a:t>Талипова </a:t>
            </a:r>
            <a:r>
              <a:rPr lang="ru-RU" sz="2400" b="1" i="1" dirty="0" err="1" smtClean="0">
                <a:solidFill>
                  <a:schemeClr val="tx1"/>
                </a:solidFill>
              </a:rPr>
              <a:t>Разиля</a:t>
            </a:r>
            <a:r>
              <a:rPr lang="ru-RU" sz="2400" b="1" i="1" dirty="0" smtClean="0">
                <a:solidFill>
                  <a:schemeClr val="tx1"/>
                </a:solidFill>
              </a:rPr>
              <a:t> </a:t>
            </a:r>
            <a:r>
              <a:rPr lang="ru-RU" sz="2400" b="1" i="1" dirty="0" err="1" smtClean="0">
                <a:solidFill>
                  <a:schemeClr val="tx1"/>
                </a:solidFill>
              </a:rPr>
              <a:t>Вакилевна</a:t>
            </a:r>
            <a:r>
              <a:rPr lang="ru-RU" sz="2400" b="1" i="1" dirty="0" smtClean="0">
                <a:solidFill>
                  <a:schemeClr val="tx1"/>
                </a:solidFill>
              </a:rPr>
              <a:t>,             музыкальный руководитель</a:t>
            </a:r>
            <a:endParaRPr lang="ru-RU" sz="2400" b="1" i="1" dirty="0">
              <a:solidFill>
                <a:schemeClr val="tx1"/>
              </a:solidFill>
            </a:endParaRPr>
          </a:p>
          <a:p>
            <a:pPr>
              <a:spcBef>
                <a:spcPts val="1200"/>
              </a:spcBef>
              <a:defRPr/>
            </a:pP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15364" name="Прямоугольник 4"/>
          <p:cNvSpPr>
            <a:spLocks noChangeArrowheads="1"/>
          </p:cNvSpPr>
          <p:nvPr/>
        </p:nvSpPr>
        <p:spPr bwMode="auto">
          <a:xfrm>
            <a:off x="3524882" y="339969"/>
            <a:ext cx="4214181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Calibri" pitchFamily="34" charset="0"/>
              </a:rPr>
              <a:t>Муниципальное бюджетное дошкольное образовательное учреждение «Детский сад комбинированного вида №22</a:t>
            </a:r>
            <a:br>
              <a:rPr lang="ru-RU" b="1" dirty="0">
                <a:latin typeface="Calibri" pitchFamily="34" charset="0"/>
              </a:rPr>
            </a:br>
            <a:r>
              <a:rPr lang="ru-RU" b="1" dirty="0">
                <a:latin typeface="Calibri" pitchFamily="34" charset="0"/>
              </a:rPr>
              <a:t> г. Альметьевска»</a:t>
            </a:r>
          </a:p>
        </p:txBody>
      </p:sp>
      <p:pic>
        <p:nvPicPr>
          <p:cNvPr id="2050" name="Picture 2" descr="C:\Users\Еврей\Desktop\946859_533_533_sour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7" y="294177"/>
            <a:ext cx="1509461" cy="191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40678" y="1"/>
            <a:ext cx="9022654" cy="6820204"/>
            <a:chOff x="140678" y="298847"/>
            <a:chExt cx="9022654" cy="6521357"/>
          </a:xfrm>
        </p:grpSpPr>
        <p:sp>
          <p:nvSpPr>
            <p:cNvPr id="5" name="Полилиния 4"/>
            <p:cNvSpPr/>
            <p:nvPr/>
          </p:nvSpPr>
          <p:spPr>
            <a:xfrm>
              <a:off x="3024480" y="2652324"/>
              <a:ext cx="2840582" cy="2111923"/>
            </a:xfrm>
            <a:custGeom>
              <a:avLst/>
              <a:gdLst>
                <a:gd name="connsiteX0" fmla="*/ 0 w 2840582"/>
                <a:gd name="connsiteY0" fmla="*/ 1055962 h 2111923"/>
                <a:gd name="connsiteX1" fmla="*/ 1420291 w 2840582"/>
                <a:gd name="connsiteY1" fmla="*/ 0 h 2111923"/>
                <a:gd name="connsiteX2" fmla="*/ 2840582 w 2840582"/>
                <a:gd name="connsiteY2" fmla="*/ 1055962 h 2111923"/>
                <a:gd name="connsiteX3" fmla="*/ 1420291 w 2840582"/>
                <a:gd name="connsiteY3" fmla="*/ 2111924 h 2111923"/>
                <a:gd name="connsiteX4" fmla="*/ 0 w 2840582"/>
                <a:gd name="connsiteY4" fmla="*/ 1055962 h 2111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0582" h="2111923">
                  <a:moveTo>
                    <a:pt x="0" y="1055962"/>
                  </a:moveTo>
                  <a:cubicBezTo>
                    <a:pt x="0" y="472770"/>
                    <a:pt x="635886" y="0"/>
                    <a:pt x="1420291" y="0"/>
                  </a:cubicBezTo>
                  <a:cubicBezTo>
                    <a:pt x="2204696" y="0"/>
                    <a:pt x="2840582" y="472770"/>
                    <a:pt x="2840582" y="1055962"/>
                  </a:cubicBezTo>
                  <a:cubicBezTo>
                    <a:pt x="2840582" y="1639154"/>
                    <a:pt x="2204696" y="2111924"/>
                    <a:pt x="1420291" y="2111924"/>
                  </a:cubicBezTo>
                  <a:cubicBezTo>
                    <a:pt x="635886" y="2111924"/>
                    <a:pt x="0" y="1639154"/>
                    <a:pt x="0" y="1055962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3934" tIns="337224" rIns="443934" bIns="337224" numCol="1" spcCol="1270" anchor="ctr" anchorCtr="0">
              <a:noAutofit/>
            </a:bodyPr>
            <a:lstStyle/>
            <a:p>
              <a:pPr algn="ctr" defTabSz="977900">
                <a:spcAft>
                  <a:spcPct val="35000"/>
                </a:spcAft>
              </a:pPr>
              <a:r>
                <a:rPr lang="ru-RU" sz="2200" b="1" dirty="0" smtClean="0">
                  <a:solidFill>
                    <a:schemeClr val="tx2">
                      <a:lumMod val="75000"/>
                    </a:schemeClr>
                  </a:solidFill>
                </a:rPr>
                <a:t>Использование музыки </a:t>
              </a:r>
              <a:r>
                <a:rPr lang="ru-RU" sz="2200" b="1" u="sng" dirty="0" smtClean="0">
                  <a:solidFill>
                    <a:srgbClr val="C00000"/>
                  </a:solidFill>
                </a:rPr>
                <a:t>в совместной деятельности с семьёй</a:t>
              </a:r>
              <a:r>
                <a:rPr lang="ru-RU" sz="2200" b="1" dirty="0" smtClean="0">
                  <a:solidFill>
                    <a:prstClr val="black"/>
                  </a:solidFill>
                </a:rPr>
                <a:t>:</a:t>
              </a:r>
              <a:endParaRPr lang="ru-RU" sz="2200" b="1" dirty="0">
                <a:solidFill>
                  <a:prstClr val="black"/>
                </a:solidFill>
              </a:endParaRPr>
            </a:p>
          </p:txBody>
        </p:sp>
        <p:sp>
          <p:nvSpPr>
            <p:cNvPr id="6" name="Полилиния 5"/>
            <p:cNvSpPr/>
            <p:nvPr/>
          </p:nvSpPr>
          <p:spPr>
            <a:xfrm rot="16902120">
              <a:off x="4599734" y="2201267"/>
              <a:ext cx="194678" cy="577826"/>
            </a:xfrm>
            <a:custGeom>
              <a:avLst/>
              <a:gdLst>
                <a:gd name="connsiteX0" fmla="*/ 0 w 194678"/>
                <a:gd name="connsiteY0" fmla="*/ 115565 h 577826"/>
                <a:gd name="connsiteX1" fmla="*/ 97339 w 194678"/>
                <a:gd name="connsiteY1" fmla="*/ 115565 h 577826"/>
                <a:gd name="connsiteX2" fmla="*/ 97339 w 194678"/>
                <a:gd name="connsiteY2" fmla="*/ 0 h 577826"/>
                <a:gd name="connsiteX3" fmla="*/ 194678 w 194678"/>
                <a:gd name="connsiteY3" fmla="*/ 288913 h 577826"/>
                <a:gd name="connsiteX4" fmla="*/ 97339 w 194678"/>
                <a:gd name="connsiteY4" fmla="*/ 577826 h 577826"/>
                <a:gd name="connsiteX5" fmla="*/ 97339 w 194678"/>
                <a:gd name="connsiteY5" fmla="*/ 462261 h 577826"/>
                <a:gd name="connsiteX6" fmla="*/ 0 w 194678"/>
                <a:gd name="connsiteY6" fmla="*/ 462261 h 577826"/>
                <a:gd name="connsiteX7" fmla="*/ 0 w 194678"/>
                <a:gd name="connsiteY7" fmla="*/ 115565 h 57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4678" h="577826">
                  <a:moveTo>
                    <a:pt x="0" y="115565"/>
                  </a:moveTo>
                  <a:lnTo>
                    <a:pt x="97339" y="115565"/>
                  </a:lnTo>
                  <a:lnTo>
                    <a:pt x="97339" y="0"/>
                  </a:lnTo>
                  <a:lnTo>
                    <a:pt x="194678" y="288913"/>
                  </a:lnTo>
                  <a:lnTo>
                    <a:pt x="97339" y="577826"/>
                  </a:lnTo>
                  <a:lnTo>
                    <a:pt x="97339" y="462261"/>
                  </a:lnTo>
                  <a:lnTo>
                    <a:pt x="0" y="462261"/>
                  </a:lnTo>
                  <a:lnTo>
                    <a:pt x="0" y="115565"/>
                  </a:lnTo>
                  <a:close/>
                </a:path>
              </a:pathLst>
            </a:custGeom>
            <a:solidFill>
              <a:srgbClr val="CC0000"/>
            </a:solidFill>
          </p:spPr>
          <p:style>
            <a:lnRef idx="0">
              <a:schemeClr val="accent3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1" tIns="115565" rIns="58403" bIns="115564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endParaRPr lang="ru-RU" sz="2400">
                <a:solidFill>
                  <a:prstClr val="white"/>
                </a:solidFill>
              </a:endParaRPr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3203851" y="332645"/>
              <a:ext cx="3470278" cy="1979131"/>
            </a:xfrm>
            <a:custGeom>
              <a:avLst/>
              <a:gdLst>
                <a:gd name="connsiteX0" fmla="*/ 0 w 3470278"/>
                <a:gd name="connsiteY0" fmla="*/ 989566 h 1979131"/>
                <a:gd name="connsiteX1" fmla="*/ 1735139 w 3470278"/>
                <a:gd name="connsiteY1" fmla="*/ 0 h 1979131"/>
                <a:gd name="connsiteX2" fmla="*/ 3470278 w 3470278"/>
                <a:gd name="connsiteY2" fmla="*/ 989566 h 1979131"/>
                <a:gd name="connsiteX3" fmla="*/ 1735139 w 3470278"/>
                <a:gd name="connsiteY3" fmla="*/ 1979132 h 1979131"/>
                <a:gd name="connsiteX4" fmla="*/ 0 w 3470278"/>
                <a:gd name="connsiteY4" fmla="*/ 989566 h 1979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0278" h="1979131">
                  <a:moveTo>
                    <a:pt x="0" y="989566"/>
                  </a:moveTo>
                  <a:cubicBezTo>
                    <a:pt x="0" y="443044"/>
                    <a:pt x="776848" y="0"/>
                    <a:pt x="1735139" y="0"/>
                  </a:cubicBezTo>
                  <a:cubicBezTo>
                    <a:pt x="2693430" y="0"/>
                    <a:pt x="3470278" y="443044"/>
                    <a:pt x="3470278" y="989566"/>
                  </a:cubicBezTo>
                  <a:cubicBezTo>
                    <a:pt x="3470278" y="1536088"/>
                    <a:pt x="2693430" y="1979132"/>
                    <a:pt x="1735139" y="1979132"/>
                  </a:cubicBezTo>
                  <a:cubicBezTo>
                    <a:pt x="776848" y="1979132"/>
                    <a:pt x="0" y="1536088"/>
                    <a:pt x="0" y="989566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31070" tIns="312697" rIns="531070" bIns="312697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>
                  <a:solidFill>
                    <a:prstClr val="black"/>
                  </a:solidFill>
                </a:rPr>
                <a:t>с</a:t>
              </a:r>
              <a:r>
                <a:rPr lang="ru-RU" b="1" dirty="0" smtClean="0">
                  <a:solidFill>
                    <a:prstClr val="black"/>
                  </a:solidFill>
                </a:rPr>
                <a:t>оздание </a:t>
              </a:r>
              <a:r>
                <a:rPr lang="ru-RU" b="1" dirty="0">
                  <a:solidFill>
                    <a:prstClr val="black"/>
                  </a:solidFill>
                </a:rPr>
                <a:t>фонотеки, видеотеки с любимыми танцами детей</a:t>
              </a:r>
            </a:p>
          </p:txBody>
        </p:sp>
        <p:sp>
          <p:nvSpPr>
            <p:cNvPr id="8" name="Полилиния 7"/>
            <p:cNvSpPr/>
            <p:nvPr/>
          </p:nvSpPr>
          <p:spPr>
            <a:xfrm rot="19249116">
              <a:off x="5652312" y="1947789"/>
              <a:ext cx="1195990" cy="577826"/>
            </a:xfrm>
            <a:custGeom>
              <a:avLst/>
              <a:gdLst>
                <a:gd name="connsiteX0" fmla="*/ 0 w 1195990"/>
                <a:gd name="connsiteY0" fmla="*/ 115565 h 577826"/>
                <a:gd name="connsiteX1" fmla="*/ 907077 w 1195990"/>
                <a:gd name="connsiteY1" fmla="*/ 115565 h 577826"/>
                <a:gd name="connsiteX2" fmla="*/ 907077 w 1195990"/>
                <a:gd name="connsiteY2" fmla="*/ 0 h 577826"/>
                <a:gd name="connsiteX3" fmla="*/ 1195990 w 1195990"/>
                <a:gd name="connsiteY3" fmla="*/ 288913 h 577826"/>
                <a:gd name="connsiteX4" fmla="*/ 907077 w 1195990"/>
                <a:gd name="connsiteY4" fmla="*/ 577826 h 577826"/>
                <a:gd name="connsiteX5" fmla="*/ 907077 w 1195990"/>
                <a:gd name="connsiteY5" fmla="*/ 462261 h 577826"/>
                <a:gd name="connsiteX6" fmla="*/ 0 w 1195990"/>
                <a:gd name="connsiteY6" fmla="*/ 462261 h 577826"/>
                <a:gd name="connsiteX7" fmla="*/ 0 w 1195990"/>
                <a:gd name="connsiteY7" fmla="*/ 115565 h 57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5990" h="577826">
                  <a:moveTo>
                    <a:pt x="0" y="115565"/>
                  </a:moveTo>
                  <a:lnTo>
                    <a:pt x="907077" y="115565"/>
                  </a:lnTo>
                  <a:lnTo>
                    <a:pt x="907077" y="0"/>
                  </a:lnTo>
                  <a:lnTo>
                    <a:pt x="1195990" y="288913"/>
                  </a:lnTo>
                  <a:lnTo>
                    <a:pt x="907077" y="577826"/>
                  </a:lnTo>
                  <a:lnTo>
                    <a:pt x="907077" y="462261"/>
                  </a:lnTo>
                  <a:lnTo>
                    <a:pt x="0" y="462261"/>
                  </a:lnTo>
                  <a:lnTo>
                    <a:pt x="0" y="115565"/>
                  </a:lnTo>
                  <a:close/>
                </a:path>
              </a:pathLst>
            </a:custGeom>
            <a:solidFill>
              <a:srgbClr val="CC0000"/>
            </a:solidFill>
          </p:spPr>
          <p:style>
            <a:lnRef idx="0">
              <a:schemeClr val="accent3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15565" rIns="173347" bIns="115564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endParaRPr lang="ru-RU" sz="2400" smtClean="0">
                <a:solidFill>
                  <a:srgbClr val="C00000"/>
                </a:solidFill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6785405" y="298847"/>
              <a:ext cx="2016914" cy="1359592"/>
            </a:xfrm>
            <a:custGeom>
              <a:avLst/>
              <a:gdLst>
                <a:gd name="connsiteX0" fmla="*/ 0 w 2016914"/>
                <a:gd name="connsiteY0" fmla="*/ 679796 h 1359592"/>
                <a:gd name="connsiteX1" fmla="*/ 1008457 w 2016914"/>
                <a:gd name="connsiteY1" fmla="*/ 0 h 1359592"/>
                <a:gd name="connsiteX2" fmla="*/ 2016914 w 2016914"/>
                <a:gd name="connsiteY2" fmla="*/ 679796 h 1359592"/>
                <a:gd name="connsiteX3" fmla="*/ 1008457 w 2016914"/>
                <a:gd name="connsiteY3" fmla="*/ 1359592 h 1359592"/>
                <a:gd name="connsiteX4" fmla="*/ 0 w 2016914"/>
                <a:gd name="connsiteY4" fmla="*/ 679796 h 1359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6914" h="1359592">
                  <a:moveTo>
                    <a:pt x="0" y="679796"/>
                  </a:moveTo>
                  <a:cubicBezTo>
                    <a:pt x="0" y="304355"/>
                    <a:pt x="451502" y="0"/>
                    <a:pt x="1008457" y="0"/>
                  </a:cubicBezTo>
                  <a:cubicBezTo>
                    <a:pt x="1565412" y="0"/>
                    <a:pt x="2016914" y="304355"/>
                    <a:pt x="2016914" y="679796"/>
                  </a:cubicBezTo>
                  <a:cubicBezTo>
                    <a:pt x="2016914" y="1055237"/>
                    <a:pt x="1565412" y="1359592"/>
                    <a:pt x="1008457" y="1359592"/>
                  </a:cubicBezTo>
                  <a:cubicBezTo>
                    <a:pt x="451502" y="1359592"/>
                    <a:pt x="0" y="1055237"/>
                    <a:pt x="0" y="679796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0770" tIns="224508" rIns="320770" bIns="224508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>
                  <a:solidFill>
                    <a:prstClr val="black"/>
                  </a:solidFill>
                </a:rPr>
                <a:t>с</a:t>
              </a:r>
              <a:r>
                <a:rPr lang="ru-RU" b="1" dirty="0" smtClean="0">
                  <a:solidFill>
                    <a:prstClr val="black"/>
                  </a:solidFill>
                </a:rPr>
                <a:t>овместные </a:t>
              </a:r>
              <a:r>
                <a:rPr lang="ru-RU" b="1" dirty="0">
                  <a:solidFill>
                    <a:prstClr val="black"/>
                  </a:solidFill>
                </a:rPr>
                <a:t>праздники, развлечения в ДОУ</a:t>
              </a:r>
            </a:p>
          </p:txBody>
        </p:sp>
        <p:sp>
          <p:nvSpPr>
            <p:cNvPr id="10" name="Полилиния 9"/>
            <p:cNvSpPr/>
            <p:nvPr/>
          </p:nvSpPr>
          <p:spPr>
            <a:xfrm rot="1120188">
              <a:off x="5944743" y="3621229"/>
              <a:ext cx="305713" cy="518263"/>
            </a:xfrm>
            <a:custGeom>
              <a:avLst/>
              <a:gdLst>
                <a:gd name="connsiteX0" fmla="*/ 0 w 192390"/>
                <a:gd name="connsiteY0" fmla="*/ 115565 h 577826"/>
                <a:gd name="connsiteX1" fmla="*/ 96195 w 192390"/>
                <a:gd name="connsiteY1" fmla="*/ 115565 h 577826"/>
                <a:gd name="connsiteX2" fmla="*/ 96195 w 192390"/>
                <a:gd name="connsiteY2" fmla="*/ 0 h 577826"/>
                <a:gd name="connsiteX3" fmla="*/ 192390 w 192390"/>
                <a:gd name="connsiteY3" fmla="*/ 288913 h 577826"/>
                <a:gd name="connsiteX4" fmla="*/ 96195 w 192390"/>
                <a:gd name="connsiteY4" fmla="*/ 577826 h 577826"/>
                <a:gd name="connsiteX5" fmla="*/ 96195 w 192390"/>
                <a:gd name="connsiteY5" fmla="*/ 462261 h 577826"/>
                <a:gd name="connsiteX6" fmla="*/ 0 w 192390"/>
                <a:gd name="connsiteY6" fmla="*/ 462261 h 577826"/>
                <a:gd name="connsiteX7" fmla="*/ 0 w 192390"/>
                <a:gd name="connsiteY7" fmla="*/ 115565 h 57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390" h="577826">
                  <a:moveTo>
                    <a:pt x="0" y="115565"/>
                  </a:moveTo>
                  <a:lnTo>
                    <a:pt x="96195" y="115565"/>
                  </a:lnTo>
                  <a:lnTo>
                    <a:pt x="96195" y="0"/>
                  </a:lnTo>
                  <a:lnTo>
                    <a:pt x="192390" y="288913"/>
                  </a:lnTo>
                  <a:lnTo>
                    <a:pt x="96195" y="577826"/>
                  </a:lnTo>
                  <a:lnTo>
                    <a:pt x="96195" y="462261"/>
                  </a:lnTo>
                  <a:lnTo>
                    <a:pt x="0" y="462261"/>
                  </a:lnTo>
                  <a:lnTo>
                    <a:pt x="0" y="115565"/>
                  </a:lnTo>
                  <a:close/>
                </a:path>
              </a:pathLst>
            </a:custGeom>
            <a:solidFill>
              <a:srgbClr val="CC0000"/>
            </a:solidFill>
          </p:spPr>
          <p:style>
            <a:lnRef idx="0">
              <a:schemeClr val="accent3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1" tIns="115565" rIns="57717" bIns="115564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endParaRPr lang="ru-RU" sz="2400" smtClean="0">
                <a:solidFill>
                  <a:prstClr val="white"/>
                </a:solidFill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6424392" y="1801114"/>
              <a:ext cx="2738940" cy="1685960"/>
            </a:xfrm>
            <a:custGeom>
              <a:avLst/>
              <a:gdLst>
                <a:gd name="connsiteX0" fmla="*/ 0 w 2738940"/>
                <a:gd name="connsiteY0" fmla="*/ 1505688 h 3011375"/>
                <a:gd name="connsiteX1" fmla="*/ 1369470 w 2738940"/>
                <a:gd name="connsiteY1" fmla="*/ 0 h 3011375"/>
                <a:gd name="connsiteX2" fmla="*/ 2738940 w 2738940"/>
                <a:gd name="connsiteY2" fmla="*/ 1505688 h 3011375"/>
                <a:gd name="connsiteX3" fmla="*/ 1369470 w 2738940"/>
                <a:gd name="connsiteY3" fmla="*/ 3011376 h 3011375"/>
                <a:gd name="connsiteX4" fmla="*/ 0 w 2738940"/>
                <a:gd name="connsiteY4" fmla="*/ 1505688 h 3011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8940" h="3011375">
                  <a:moveTo>
                    <a:pt x="0" y="1505688"/>
                  </a:moveTo>
                  <a:cubicBezTo>
                    <a:pt x="0" y="674119"/>
                    <a:pt x="613133" y="0"/>
                    <a:pt x="1369470" y="0"/>
                  </a:cubicBezTo>
                  <a:cubicBezTo>
                    <a:pt x="2125807" y="0"/>
                    <a:pt x="2738940" y="674119"/>
                    <a:pt x="2738940" y="1505688"/>
                  </a:cubicBezTo>
                  <a:cubicBezTo>
                    <a:pt x="2738940" y="2337257"/>
                    <a:pt x="2125807" y="3011376"/>
                    <a:pt x="1369470" y="3011376"/>
                  </a:cubicBezTo>
                  <a:cubicBezTo>
                    <a:pt x="613133" y="3011376"/>
                    <a:pt x="0" y="2337257"/>
                    <a:pt x="0" y="1505688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23968" tIns="463866" rIns="423968" bIns="463866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>
                  <a:solidFill>
                    <a:prstClr val="black"/>
                  </a:solidFill>
                </a:rPr>
                <a:t>т</a:t>
              </a:r>
              <a:r>
                <a:rPr lang="ru-RU" b="1" dirty="0" smtClean="0">
                  <a:solidFill>
                    <a:prstClr val="black"/>
                  </a:solidFill>
                </a:rPr>
                <a:t>еатрализованная </a:t>
              </a:r>
              <a:r>
                <a:rPr lang="ru-RU" b="1" dirty="0">
                  <a:solidFill>
                    <a:prstClr val="black"/>
                  </a:solidFill>
                </a:rPr>
                <a:t>деятельность </a:t>
              </a:r>
            </a:p>
          </p:txBody>
        </p:sp>
        <p:sp>
          <p:nvSpPr>
            <p:cNvPr id="12" name="Полилиния 11"/>
            <p:cNvSpPr/>
            <p:nvPr/>
          </p:nvSpPr>
          <p:spPr>
            <a:xfrm rot="2097996">
              <a:off x="5696251" y="4598123"/>
              <a:ext cx="868079" cy="577826"/>
            </a:xfrm>
            <a:custGeom>
              <a:avLst/>
              <a:gdLst>
                <a:gd name="connsiteX0" fmla="*/ 0 w 868079"/>
                <a:gd name="connsiteY0" fmla="*/ 115565 h 577826"/>
                <a:gd name="connsiteX1" fmla="*/ 579166 w 868079"/>
                <a:gd name="connsiteY1" fmla="*/ 115565 h 577826"/>
                <a:gd name="connsiteX2" fmla="*/ 579166 w 868079"/>
                <a:gd name="connsiteY2" fmla="*/ 0 h 577826"/>
                <a:gd name="connsiteX3" fmla="*/ 868079 w 868079"/>
                <a:gd name="connsiteY3" fmla="*/ 288913 h 577826"/>
                <a:gd name="connsiteX4" fmla="*/ 579166 w 868079"/>
                <a:gd name="connsiteY4" fmla="*/ 577826 h 577826"/>
                <a:gd name="connsiteX5" fmla="*/ 579166 w 868079"/>
                <a:gd name="connsiteY5" fmla="*/ 462261 h 577826"/>
                <a:gd name="connsiteX6" fmla="*/ 0 w 868079"/>
                <a:gd name="connsiteY6" fmla="*/ 462261 h 577826"/>
                <a:gd name="connsiteX7" fmla="*/ 0 w 868079"/>
                <a:gd name="connsiteY7" fmla="*/ 115565 h 57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8079" h="577826">
                  <a:moveTo>
                    <a:pt x="0" y="115565"/>
                  </a:moveTo>
                  <a:lnTo>
                    <a:pt x="579166" y="115565"/>
                  </a:lnTo>
                  <a:lnTo>
                    <a:pt x="579166" y="0"/>
                  </a:lnTo>
                  <a:lnTo>
                    <a:pt x="868079" y="288913"/>
                  </a:lnTo>
                  <a:lnTo>
                    <a:pt x="579166" y="577826"/>
                  </a:lnTo>
                  <a:lnTo>
                    <a:pt x="579166" y="462261"/>
                  </a:lnTo>
                  <a:lnTo>
                    <a:pt x="0" y="462261"/>
                  </a:lnTo>
                  <a:lnTo>
                    <a:pt x="0" y="115565"/>
                  </a:lnTo>
                  <a:close/>
                </a:path>
              </a:pathLst>
            </a:custGeom>
            <a:solidFill>
              <a:srgbClr val="CC0000"/>
            </a:solidFill>
          </p:spPr>
          <p:style>
            <a:lnRef idx="0">
              <a:schemeClr val="accent3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1" tIns="115564" rIns="173348" bIns="115565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endParaRPr lang="ru-RU" sz="2400">
                <a:solidFill>
                  <a:prstClr val="white"/>
                </a:solidFill>
              </a:endParaRP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6248914" y="5244459"/>
              <a:ext cx="2587032" cy="1526550"/>
            </a:xfrm>
            <a:custGeom>
              <a:avLst/>
              <a:gdLst>
                <a:gd name="connsiteX0" fmla="*/ 0 w 2587032"/>
                <a:gd name="connsiteY0" fmla="*/ 607187 h 1214374"/>
                <a:gd name="connsiteX1" fmla="*/ 1293516 w 2587032"/>
                <a:gd name="connsiteY1" fmla="*/ 0 h 1214374"/>
                <a:gd name="connsiteX2" fmla="*/ 2587032 w 2587032"/>
                <a:gd name="connsiteY2" fmla="*/ 607187 h 1214374"/>
                <a:gd name="connsiteX3" fmla="*/ 1293516 w 2587032"/>
                <a:gd name="connsiteY3" fmla="*/ 1214374 h 1214374"/>
                <a:gd name="connsiteX4" fmla="*/ 0 w 2587032"/>
                <a:gd name="connsiteY4" fmla="*/ 607187 h 1214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7032" h="1214374">
                  <a:moveTo>
                    <a:pt x="0" y="607187"/>
                  </a:moveTo>
                  <a:cubicBezTo>
                    <a:pt x="0" y="271847"/>
                    <a:pt x="579127" y="0"/>
                    <a:pt x="1293516" y="0"/>
                  </a:cubicBezTo>
                  <a:cubicBezTo>
                    <a:pt x="2007905" y="0"/>
                    <a:pt x="2587032" y="271847"/>
                    <a:pt x="2587032" y="607187"/>
                  </a:cubicBezTo>
                  <a:cubicBezTo>
                    <a:pt x="2587032" y="942527"/>
                    <a:pt x="2007905" y="1214374"/>
                    <a:pt x="1293516" y="1214374"/>
                  </a:cubicBezTo>
                  <a:cubicBezTo>
                    <a:pt x="579127" y="1214374"/>
                    <a:pt x="0" y="942527"/>
                    <a:pt x="0" y="607187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01722" tIns="200701" rIns="401722" bIns="200701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>
                  <a:solidFill>
                    <a:prstClr val="black"/>
                  </a:solidFill>
                </a:rPr>
                <a:t>с</a:t>
              </a:r>
              <a:r>
                <a:rPr lang="ru-RU" b="1" dirty="0" smtClean="0">
                  <a:solidFill>
                    <a:prstClr val="black"/>
                  </a:solidFill>
                </a:rPr>
                <a:t>оздание </a:t>
              </a:r>
              <a:r>
                <a:rPr lang="ru-RU" b="1" dirty="0">
                  <a:solidFill>
                    <a:prstClr val="black"/>
                  </a:solidFill>
                </a:rPr>
                <a:t>средств наглядно-педагогической пропаганды для родителей </a:t>
              </a:r>
            </a:p>
          </p:txBody>
        </p:sp>
        <p:sp>
          <p:nvSpPr>
            <p:cNvPr id="14" name="Полилиния 13"/>
            <p:cNvSpPr/>
            <p:nvPr/>
          </p:nvSpPr>
          <p:spPr>
            <a:xfrm rot="4525922">
              <a:off x="4606671" y="4758260"/>
              <a:ext cx="398562" cy="577826"/>
            </a:xfrm>
            <a:custGeom>
              <a:avLst/>
              <a:gdLst>
                <a:gd name="connsiteX0" fmla="*/ 0 w 398562"/>
                <a:gd name="connsiteY0" fmla="*/ 115565 h 577826"/>
                <a:gd name="connsiteX1" fmla="*/ 199281 w 398562"/>
                <a:gd name="connsiteY1" fmla="*/ 115565 h 577826"/>
                <a:gd name="connsiteX2" fmla="*/ 199281 w 398562"/>
                <a:gd name="connsiteY2" fmla="*/ 0 h 577826"/>
                <a:gd name="connsiteX3" fmla="*/ 398562 w 398562"/>
                <a:gd name="connsiteY3" fmla="*/ 288913 h 577826"/>
                <a:gd name="connsiteX4" fmla="*/ 199281 w 398562"/>
                <a:gd name="connsiteY4" fmla="*/ 577826 h 577826"/>
                <a:gd name="connsiteX5" fmla="*/ 199281 w 398562"/>
                <a:gd name="connsiteY5" fmla="*/ 462261 h 577826"/>
                <a:gd name="connsiteX6" fmla="*/ 0 w 398562"/>
                <a:gd name="connsiteY6" fmla="*/ 462261 h 577826"/>
                <a:gd name="connsiteX7" fmla="*/ 0 w 398562"/>
                <a:gd name="connsiteY7" fmla="*/ 115565 h 57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8562" h="577826">
                  <a:moveTo>
                    <a:pt x="0" y="115565"/>
                  </a:moveTo>
                  <a:lnTo>
                    <a:pt x="199281" y="115565"/>
                  </a:lnTo>
                  <a:lnTo>
                    <a:pt x="199281" y="0"/>
                  </a:lnTo>
                  <a:lnTo>
                    <a:pt x="398562" y="288913"/>
                  </a:lnTo>
                  <a:lnTo>
                    <a:pt x="199281" y="577826"/>
                  </a:lnTo>
                  <a:lnTo>
                    <a:pt x="199281" y="462261"/>
                  </a:lnTo>
                  <a:lnTo>
                    <a:pt x="0" y="462261"/>
                  </a:lnTo>
                  <a:lnTo>
                    <a:pt x="0" y="115565"/>
                  </a:lnTo>
                  <a:close/>
                </a:path>
              </a:pathLst>
            </a:custGeom>
            <a:solidFill>
              <a:srgbClr val="CC0000"/>
            </a:solidFill>
          </p:spPr>
          <p:style>
            <a:lnRef idx="0">
              <a:schemeClr val="accent3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15565" rIns="119568" bIns="115564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endParaRPr lang="ru-RU" sz="2400">
                <a:solidFill>
                  <a:prstClr val="white"/>
                </a:solidFill>
              </a:endParaRPr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3582841" y="5244460"/>
              <a:ext cx="2666073" cy="1575744"/>
            </a:xfrm>
            <a:custGeom>
              <a:avLst/>
              <a:gdLst>
                <a:gd name="connsiteX0" fmla="*/ 0 w 1832934"/>
                <a:gd name="connsiteY0" fmla="*/ 679796 h 1359592"/>
                <a:gd name="connsiteX1" fmla="*/ 916467 w 1832934"/>
                <a:gd name="connsiteY1" fmla="*/ 0 h 1359592"/>
                <a:gd name="connsiteX2" fmla="*/ 1832934 w 1832934"/>
                <a:gd name="connsiteY2" fmla="*/ 679796 h 1359592"/>
                <a:gd name="connsiteX3" fmla="*/ 916467 w 1832934"/>
                <a:gd name="connsiteY3" fmla="*/ 1359592 h 1359592"/>
                <a:gd name="connsiteX4" fmla="*/ 0 w 1832934"/>
                <a:gd name="connsiteY4" fmla="*/ 679796 h 1359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2934" h="1359592">
                  <a:moveTo>
                    <a:pt x="0" y="679796"/>
                  </a:moveTo>
                  <a:cubicBezTo>
                    <a:pt x="0" y="304355"/>
                    <a:pt x="410316" y="0"/>
                    <a:pt x="916467" y="0"/>
                  </a:cubicBezTo>
                  <a:cubicBezTo>
                    <a:pt x="1422618" y="0"/>
                    <a:pt x="1832934" y="304355"/>
                    <a:pt x="1832934" y="679796"/>
                  </a:cubicBezTo>
                  <a:cubicBezTo>
                    <a:pt x="1832934" y="1055237"/>
                    <a:pt x="1422618" y="1359592"/>
                    <a:pt x="916467" y="1359592"/>
                  </a:cubicBezTo>
                  <a:cubicBezTo>
                    <a:pt x="410316" y="1359592"/>
                    <a:pt x="0" y="1055237"/>
                    <a:pt x="0" y="679796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1287" tIns="221968" rIns="291287" bIns="221968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>
                  <a:solidFill>
                    <a:prstClr val="black"/>
                  </a:solidFill>
                </a:rPr>
                <a:t>о</a:t>
              </a:r>
              <a:r>
                <a:rPr lang="ru-RU" b="1" dirty="0" smtClean="0">
                  <a:solidFill>
                    <a:prstClr val="black"/>
                  </a:solidFill>
                </a:rPr>
                <a:t>казание </a:t>
              </a:r>
              <a:r>
                <a:rPr lang="ru-RU" b="1" dirty="0">
                  <a:solidFill>
                    <a:prstClr val="black"/>
                  </a:solidFill>
                </a:rPr>
                <a:t>помощи родителям по созданию предметно-музыкальной среды в семье</a:t>
              </a:r>
            </a:p>
          </p:txBody>
        </p:sp>
        <p:sp>
          <p:nvSpPr>
            <p:cNvPr id="16" name="Полилиния 15"/>
            <p:cNvSpPr/>
            <p:nvPr/>
          </p:nvSpPr>
          <p:spPr>
            <a:xfrm rot="18147936">
              <a:off x="3323673" y="4774126"/>
              <a:ext cx="518337" cy="577826"/>
            </a:xfrm>
            <a:custGeom>
              <a:avLst/>
              <a:gdLst>
                <a:gd name="connsiteX0" fmla="*/ 0 w 518336"/>
                <a:gd name="connsiteY0" fmla="*/ 115565 h 577826"/>
                <a:gd name="connsiteX1" fmla="*/ 259168 w 518336"/>
                <a:gd name="connsiteY1" fmla="*/ 115565 h 577826"/>
                <a:gd name="connsiteX2" fmla="*/ 259168 w 518336"/>
                <a:gd name="connsiteY2" fmla="*/ 0 h 577826"/>
                <a:gd name="connsiteX3" fmla="*/ 518336 w 518336"/>
                <a:gd name="connsiteY3" fmla="*/ 288913 h 577826"/>
                <a:gd name="connsiteX4" fmla="*/ 259168 w 518336"/>
                <a:gd name="connsiteY4" fmla="*/ 577826 h 577826"/>
                <a:gd name="connsiteX5" fmla="*/ 259168 w 518336"/>
                <a:gd name="connsiteY5" fmla="*/ 462261 h 577826"/>
                <a:gd name="connsiteX6" fmla="*/ 0 w 518336"/>
                <a:gd name="connsiteY6" fmla="*/ 462261 h 577826"/>
                <a:gd name="connsiteX7" fmla="*/ 0 w 518336"/>
                <a:gd name="connsiteY7" fmla="*/ 115565 h 57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8336" h="577826">
                  <a:moveTo>
                    <a:pt x="518336" y="462261"/>
                  </a:moveTo>
                  <a:lnTo>
                    <a:pt x="259168" y="462261"/>
                  </a:lnTo>
                  <a:lnTo>
                    <a:pt x="259168" y="577826"/>
                  </a:lnTo>
                  <a:lnTo>
                    <a:pt x="0" y="288913"/>
                  </a:lnTo>
                  <a:lnTo>
                    <a:pt x="259168" y="0"/>
                  </a:lnTo>
                  <a:lnTo>
                    <a:pt x="259168" y="115565"/>
                  </a:lnTo>
                  <a:lnTo>
                    <a:pt x="518336" y="115565"/>
                  </a:lnTo>
                  <a:lnTo>
                    <a:pt x="518336" y="462261"/>
                  </a:lnTo>
                  <a:close/>
                </a:path>
              </a:pathLst>
            </a:custGeom>
            <a:solidFill>
              <a:srgbClr val="CC0000"/>
            </a:solidFill>
          </p:spPr>
          <p:style>
            <a:lnRef idx="0">
              <a:schemeClr val="accent3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5500" tIns="115564" rIns="1" bIns="115565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endParaRPr lang="ru-RU" sz="2400" smtClean="0">
                <a:solidFill>
                  <a:prstClr val="white"/>
                </a:solidFill>
              </a:endParaRPr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1856571" y="5460612"/>
              <a:ext cx="1664739" cy="1359592"/>
            </a:xfrm>
            <a:custGeom>
              <a:avLst/>
              <a:gdLst>
                <a:gd name="connsiteX0" fmla="*/ 0 w 1664739"/>
                <a:gd name="connsiteY0" fmla="*/ 679796 h 1359592"/>
                <a:gd name="connsiteX1" fmla="*/ 832370 w 1664739"/>
                <a:gd name="connsiteY1" fmla="*/ 0 h 1359592"/>
                <a:gd name="connsiteX2" fmla="*/ 1664740 w 1664739"/>
                <a:gd name="connsiteY2" fmla="*/ 679796 h 1359592"/>
                <a:gd name="connsiteX3" fmla="*/ 832370 w 1664739"/>
                <a:gd name="connsiteY3" fmla="*/ 1359592 h 1359592"/>
                <a:gd name="connsiteX4" fmla="*/ 0 w 1664739"/>
                <a:gd name="connsiteY4" fmla="*/ 679796 h 1359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4739" h="1359592">
                  <a:moveTo>
                    <a:pt x="0" y="679796"/>
                  </a:moveTo>
                  <a:cubicBezTo>
                    <a:pt x="0" y="304355"/>
                    <a:pt x="372665" y="0"/>
                    <a:pt x="832370" y="0"/>
                  </a:cubicBezTo>
                  <a:cubicBezTo>
                    <a:pt x="1292075" y="0"/>
                    <a:pt x="1664740" y="304355"/>
                    <a:pt x="1664740" y="679796"/>
                  </a:cubicBezTo>
                  <a:cubicBezTo>
                    <a:pt x="1664740" y="1055237"/>
                    <a:pt x="1292075" y="1359592"/>
                    <a:pt x="832370" y="1359592"/>
                  </a:cubicBezTo>
                  <a:cubicBezTo>
                    <a:pt x="372665" y="1359592"/>
                    <a:pt x="0" y="1055237"/>
                    <a:pt x="0" y="679796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6655" tIns="221968" rIns="266655" bIns="221968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>
                  <a:solidFill>
                    <a:prstClr val="black"/>
                  </a:solidFill>
                </a:rPr>
                <a:t>п</a:t>
              </a:r>
              <a:r>
                <a:rPr lang="ru-RU" b="1" dirty="0" smtClean="0">
                  <a:solidFill>
                    <a:prstClr val="black"/>
                  </a:solidFill>
                </a:rPr>
                <a:t>осещение </a:t>
              </a:r>
              <a:r>
                <a:rPr lang="ru-RU" b="1" dirty="0">
                  <a:solidFill>
                    <a:prstClr val="black"/>
                  </a:solidFill>
                </a:rPr>
                <a:t>детских музыкальных театров</a:t>
              </a:r>
            </a:p>
          </p:txBody>
        </p:sp>
        <p:sp>
          <p:nvSpPr>
            <p:cNvPr id="18" name="Полилиния 17"/>
            <p:cNvSpPr/>
            <p:nvPr/>
          </p:nvSpPr>
          <p:spPr>
            <a:xfrm rot="19957812">
              <a:off x="2449234" y="3985857"/>
              <a:ext cx="627132" cy="577826"/>
            </a:xfrm>
            <a:custGeom>
              <a:avLst/>
              <a:gdLst>
                <a:gd name="connsiteX0" fmla="*/ 0 w 627131"/>
                <a:gd name="connsiteY0" fmla="*/ 115565 h 577826"/>
                <a:gd name="connsiteX1" fmla="*/ 338218 w 627131"/>
                <a:gd name="connsiteY1" fmla="*/ 115565 h 577826"/>
                <a:gd name="connsiteX2" fmla="*/ 338218 w 627131"/>
                <a:gd name="connsiteY2" fmla="*/ 0 h 577826"/>
                <a:gd name="connsiteX3" fmla="*/ 627131 w 627131"/>
                <a:gd name="connsiteY3" fmla="*/ 288913 h 577826"/>
                <a:gd name="connsiteX4" fmla="*/ 338218 w 627131"/>
                <a:gd name="connsiteY4" fmla="*/ 577826 h 577826"/>
                <a:gd name="connsiteX5" fmla="*/ 338218 w 627131"/>
                <a:gd name="connsiteY5" fmla="*/ 462261 h 577826"/>
                <a:gd name="connsiteX6" fmla="*/ 0 w 627131"/>
                <a:gd name="connsiteY6" fmla="*/ 462261 h 577826"/>
                <a:gd name="connsiteX7" fmla="*/ 0 w 627131"/>
                <a:gd name="connsiteY7" fmla="*/ 115565 h 57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7131" h="577826">
                  <a:moveTo>
                    <a:pt x="627131" y="462261"/>
                  </a:moveTo>
                  <a:lnTo>
                    <a:pt x="288913" y="462261"/>
                  </a:lnTo>
                  <a:lnTo>
                    <a:pt x="288913" y="577826"/>
                  </a:lnTo>
                  <a:lnTo>
                    <a:pt x="0" y="288913"/>
                  </a:lnTo>
                  <a:lnTo>
                    <a:pt x="288913" y="0"/>
                  </a:lnTo>
                  <a:lnTo>
                    <a:pt x="288913" y="115565"/>
                  </a:lnTo>
                  <a:lnTo>
                    <a:pt x="627131" y="115565"/>
                  </a:lnTo>
                  <a:lnTo>
                    <a:pt x="627131" y="462261"/>
                  </a:lnTo>
                  <a:close/>
                </a:path>
              </a:pathLst>
            </a:custGeom>
            <a:solidFill>
              <a:srgbClr val="CC0000"/>
            </a:solidFill>
          </p:spPr>
          <p:style>
            <a:lnRef idx="0">
              <a:schemeClr val="accent3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3348" tIns="115564" rIns="0" bIns="115565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endParaRPr lang="ru-RU" sz="2400" smtClean="0">
                <a:solidFill>
                  <a:prstClr val="white"/>
                </a:solidFill>
              </a:endParaRPr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140678" y="3107162"/>
              <a:ext cx="2358222" cy="2900571"/>
            </a:xfrm>
            <a:custGeom>
              <a:avLst/>
              <a:gdLst>
                <a:gd name="connsiteX0" fmla="*/ 0 w 2081073"/>
                <a:gd name="connsiteY0" fmla="*/ 670599 h 1341197"/>
                <a:gd name="connsiteX1" fmla="*/ 1040537 w 2081073"/>
                <a:gd name="connsiteY1" fmla="*/ 0 h 1341197"/>
                <a:gd name="connsiteX2" fmla="*/ 2081074 w 2081073"/>
                <a:gd name="connsiteY2" fmla="*/ 670599 h 1341197"/>
                <a:gd name="connsiteX3" fmla="*/ 1040537 w 2081073"/>
                <a:gd name="connsiteY3" fmla="*/ 1341198 h 1341197"/>
                <a:gd name="connsiteX4" fmla="*/ 0 w 2081073"/>
                <a:gd name="connsiteY4" fmla="*/ 670599 h 134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1073" h="1341197">
                  <a:moveTo>
                    <a:pt x="0" y="670599"/>
                  </a:moveTo>
                  <a:cubicBezTo>
                    <a:pt x="0" y="300237"/>
                    <a:pt x="465864" y="0"/>
                    <a:pt x="1040537" y="0"/>
                  </a:cubicBezTo>
                  <a:cubicBezTo>
                    <a:pt x="1615210" y="0"/>
                    <a:pt x="2081074" y="300237"/>
                    <a:pt x="2081074" y="670599"/>
                  </a:cubicBezTo>
                  <a:cubicBezTo>
                    <a:pt x="2081074" y="1040961"/>
                    <a:pt x="1615210" y="1341198"/>
                    <a:pt x="1040537" y="1341198"/>
                  </a:cubicBezTo>
                  <a:cubicBezTo>
                    <a:pt x="465864" y="1341198"/>
                    <a:pt x="0" y="1040961"/>
                    <a:pt x="0" y="670599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7626" tIns="219274" rIns="327626" bIns="219274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>
                  <a:solidFill>
                    <a:prstClr val="black"/>
                  </a:solidFill>
                </a:rPr>
                <a:t>п</a:t>
              </a:r>
              <a:r>
                <a:rPr lang="ru-RU" b="1" dirty="0" smtClean="0">
                  <a:solidFill>
                    <a:prstClr val="black"/>
                  </a:solidFill>
                </a:rPr>
                <a:t>рослушивание </a:t>
              </a:r>
              <a:r>
                <a:rPr lang="ru-RU" b="1" dirty="0">
                  <a:solidFill>
                    <a:prstClr val="black"/>
                  </a:solidFill>
                </a:rPr>
                <a:t>аудиозаписей с параллельным просмотром соответствующих иллюстраций, репродукций картин</a:t>
              </a:r>
            </a:p>
          </p:txBody>
        </p:sp>
        <p:sp>
          <p:nvSpPr>
            <p:cNvPr id="22" name="Полилиния 21"/>
            <p:cNvSpPr/>
            <p:nvPr/>
          </p:nvSpPr>
          <p:spPr>
            <a:xfrm rot="23901403">
              <a:off x="2899540" y="2382660"/>
              <a:ext cx="470387" cy="577827"/>
            </a:xfrm>
            <a:custGeom>
              <a:avLst/>
              <a:gdLst>
                <a:gd name="connsiteX0" fmla="*/ 0 w 470386"/>
                <a:gd name="connsiteY0" fmla="*/ 115565 h 577826"/>
                <a:gd name="connsiteX1" fmla="*/ 235193 w 470386"/>
                <a:gd name="connsiteY1" fmla="*/ 115565 h 577826"/>
                <a:gd name="connsiteX2" fmla="*/ 235193 w 470386"/>
                <a:gd name="connsiteY2" fmla="*/ 0 h 577826"/>
                <a:gd name="connsiteX3" fmla="*/ 470386 w 470386"/>
                <a:gd name="connsiteY3" fmla="*/ 288913 h 577826"/>
                <a:gd name="connsiteX4" fmla="*/ 235193 w 470386"/>
                <a:gd name="connsiteY4" fmla="*/ 577826 h 577826"/>
                <a:gd name="connsiteX5" fmla="*/ 235193 w 470386"/>
                <a:gd name="connsiteY5" fmla="*/ 462261 h 577826"/>
                <a:gd name="connsiteX6" fmla="*/ 0 w 470386"/>
                <a:gd name="connsiteY6" fmla="*/ 462261 h 577826"/>
                <a:gd name="connsiteX7" fmla="*/ 0 w 470386"/>
                <a:gd name="connsiteY7" fmla="*/ 115565 h 57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0386" h="577826">
                  <a:moveTo>
                    <a:pt x="470386" y="462261"/>
                  </a:moveTo>
                  <a:lnTo>
                    <a:pt x="235193" y="462261"/>
                  </a:lnTo>
                  <a:lnTo>
                    <a:pt x="235193" y="577826"/>
                  </a:lnTo>
                  <a:lnTo>
                    <a:pt x="0" y="288913"/>
                  </a:lnTo>
                  <a:lnTo>
                    <a:pt x="235193" y="0"/>
                  </a:lnTo>
                  <a:lnTo>
                    <a:pt x="235193" y="115565"/>
                  </a:lnTo>
                  <a:lnTo>
                    <a:pt x="470386" y="115565"/>
                  </a:lnTo>
                  <a:lnTo>
                    <a:pt x="470386" y="462261"/>
                  </a:lnTo>
                  <a:close/>
                </a:path>
              </a:pathLst>
            </a:custGeom>
            <a:solidFill>
              <a:srgbClr val="CC0000"/>
            </a:solidFill>
          </p:spPr>
          <p:style>
            <a:lnRef idx="0">
              <a:schemeClr val="accent3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1116" tIns="115565" rIns="0" bIns="115565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endParaRPr lang="ru-RU" sz="2400" smtClean="0">
                <a:solidFill>
                  <a:prstClr val="white"/>
                </a:solidFill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140678" y="362287"/>
              <a:ext cx="3054618" cy="2588300"/>
            </a:xfrm>
            <a:custGeom>
              <a:avLst/>
              <a:gdLst>
                <a:gd name="connsiteX0" fmla="*/ 0 w 2943776"/>
                <a:gd name="connsiteY0" fmla="*/ 1192417 h 2384834"/>
                <a:gd name="connsiteX1" fmla="*/ 1471888 w 2943776"/>
                <a:gd name="connsiteY1" fmla="*/ 0 h 2384834"/>
                <a:gd name="connsiteX2" fmla="*/ 2943776 w 2943776"/>
                <a:gd name="connsiteY2" fmla="*/ 1192417 h 2384834"/>
                <a:gd name="connsiteX3" fmla="*/ 1471888 w 2943776"/>
                <a:gd name="connsiteY3" fmla="*/ 2384834 h 2384834"/>
                <a:gd name="connsiteX4" fmla="*/ 0 w 2943776"/>
                <a:gd name="connsiteY4" fmla="*/ 1192417 h 2384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3776" h="2384834">
                  <a:moveTo>
                    <a:pt x="0" y="1192417"/>
                  </a:moveTo>
                  <a:cubicBezTo>
                    <a:pt x="0" y="533863"/>
                    <a:pt x="658987" y="0"/>
                    <a:pt x="1471888" y="0"/>
                  </a:cubicBezTo>
                  <a:cubicBezTo>
                    <a:pt x="2284789" y="0"/>
                    <a:pt x="2943776" y="533863"/>
                    <a:pt x="2943776" y="1192417"/>
                  </a:cubicBezTo>
                  <a:cubicBezTo>
                    <a:pt x="2943776" y="1850971"/>
                    <a:pt x="2284789" y="2384834"/>
                    <a:pt x="1471888" y="2384834"/>
                  </a:cubicBezTo>
                  <a:cubicBezTo>
                    <a:pt x="658987" y="2384834"/>
                    <a:pt x="0" y="1850971"/>
                    <a:pt x="0" y="1192417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53966" tIns="372111" rIns="453966" bIns="372111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>
                  <a:solidFill>
                    <a:prstClr val="black"/>
                  </a:solidFill>
                </a:rPr>
                <a:t> </a:t>
              </a:r>
              <a:r>
                <a:rPr lang="ru-RU" b="1" dirty="0" smtClean="0">
                  <a:solidFill>
                    <a:prstClr val="black"/>
                  </a:solidFill>
                </a:rPr>
                <a:t>совместное </a:t>
              </a:r>
              <a:r>
                <a:rPr lang="ru-RU" b="1" dirty="0">
                  <a:solidFill>
                    <a:prstClr val="black"/>
                  </a:solidFill>
                </a:rPr>
                <a:t>подпевание и исполнение знакомых песен при рассматривании иллюстраций в детских книгах, </a:t>
              </a:r>
              <a:r>
                <a:rPr lang="ru-RU" b="1" dirty="0" smtClean="0">
                  <a:solidFill>
                    <a:prstClr val="black"/>
                  </a:solidFill>
                </a:rPr>
                <a:t>репродукций</a:t>
              </a:r>
              <a:endParaRPr lang="ru-RU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24" name="Полилиния 23"/>
          <p:cNvSpPr/>
          <p:nvPr/>
        </p:nvSpPr>
        <p:spPr>
          <a:xfrm>
            <a:off x="6172960" y="3454086"/>
            <a:ext cx="2738940" cy="1685960"/>
          </a:xfrm>
          <a:custGeom>
            <a:avLst/>
            <a:gdLst>
              <a:gd name="connsiteX0" fmla="*/ 0 w 2738940"/>
              <a:gd name="connsiteY0" fmla="*/ 1505688 h 3011375"/>
              <a:gd name="connsiteX1" fmla="*/ 1369470 w 2738940"/>
              <a:gd name="connsiteY1" fmla="*/ 0 h 3011375"/>
              <a:gd name="connsiteX2" fmla="*/ 2738940 w 2738940"/>
              <a:gd name="connsiteY2" fmla="*/ 1505688 h 3011375"/>
              <a:gd name="connsiteX3" fmla="*/ 1369470 w 2738940"/>
              <a:gd name="connsiteY3" fmla="*/ 3011376 h 3011375"/>
              <a:gd name="connsiteX4" fmla="*/ 0 w 2738940"/>
              <a:gd name="connsiteY4" fmla="*/ 1505688 h 3011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38940" h="3011375">
                <a:moveTo>
                  <a:pt x="0" y="1505688"/>
                </a:moveTo>
                <a:cubicBezTo>
                  <a:pt x="0" y="674119"/>
                  <a:pt x="613133" y="0"/>
                  <a:pt x="1369470" y="0"/>
                </a:cubicBezTo>
                <a:cubicBezTo>
                  <a:pt x="2125807" y="0"/>
                  <a:pt x="2738940" y="674119"/>
                  <a:pt x="2738940" y="1505688"/>
                </a:cubicBezTo>
                <a:cubicBezTo>
                  <a:pt x="2738940" y="2337257"/>
                  <a:pt x="2125807" y="3011376"/>
                  <a:pt x="1369470" y="3011376"/>
                </a:cubicBezTo>
                <a:cubicBezTo>
                  <a:pt x="613133" y="3011376"/>
                  <a:pt x="0" y="2337257"/>
                  <a:pt x="0" y="1505688"/>
                </a:cubicBez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23968" tIns="463866" rIns="423968" bIns="463866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ru-RU" b="1" dirty="0">
                <a:solidFill>
                  <a:prstClr val="black"/>
                </a:solidFill>
              </a:rPr>
              <a:t>о</a:t>
            </a:r>
            <a:r>
              <a:rPr lang="ru-RU" b="1" dirty="0" smtClean="0">
                <a:solidFill>
                  <a:prstClr val="black"/>
                </a:solidFill>
              </a:rPr>
              <a:t>ткрытые </a:t>
            </a:r>
            <a:r>
              <a:rPr lang="ru-RU" b="1" dirty="0">
                <a:solidFill>
                  <a:prstClr val="black"/>
                </a:solidFill>
              </a:rPr>
              <a:t>просмотры непосредственной образовательной деятельности</a:t>
            </a:r>
          </a:p>
        </p:txBody>
      </p:sp>
      <p:sp>
        <p:nvSpPr>
          <p:cNvPr id="25" name="Полилиния 24"/>
          <p:cNvSpPr/>
          <p:nvPr/>
        </p:nvSpPr>
        <p:spPr>
          <a:xfrm rot="20216756">
            <a:off x="5977511" y="2818250"/>
            <a:ext cx="347624" cy="577826"/>
          </a:xfrm>
          <a:custGeom>
            <a:avLst/>
            <a:gdLst>
              <a:gd name="connsiteX0" fmla="*/ 0 w 192390"/>
              <a:gd name="connsiteY0" fmla="*/ 115565 h 577826"/>
              <a:gd name="connsiteX1" fmla="*/ 96195 w 192390"/>
              <a:gd name="connsiteY1" fmla="*/ 115565 h 577826"/>
              <a:gd name="connsiteX2" fmla="*/ 96195 w 192390"/>
              <a:gd name="connsiteY2" fmla="*/ 0 h 577826"/>
              <a:gd name="connsiteX3" fmla="*/ 192390 w 192390"/>
              <a:gd name="connsiteY3" fmla="*/ 288913 h 577826"/>
              <a:gd name="connsiteX4" fmla="*/ 96195 w 192390"/>
              <a:gd name="connsiteY4" fmla="*/ 577826 h 577826"/>
              <a:gd name="connsiteX5" fmla="*/ 96195 w 192390"/>
              <a:gd name="connsiteY5" fmla="*/ 462261 h 577826"/>
              <a:gd name="connsiteX6" fmla="*/ 0 w 192390"/>
              <a:gd name="connsiteY6" fmla="*/ 462261 h 577826"/>
              <a:gd name="connsiteX7" fmla="*/ 0 w 192390"/>
              <a:gd name="connsiteY7" fmla="*/ 115565 h 577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2390" h="577826">
                <a:moveTo>
                  <a:pt x="0" y="115565"/>
                </a:moveTo>
                <a:lnTo>
                  <a:pt x="96195" y="115565"/>
                </a:lnTo>
                <a:lnTo>
                  <a:pt x="96195" y="0"/>
                </a:lnTo>
                <a:lnTo>
                  <a:pt x="192390" y="288913"/>
                </a:lnTo>
                <a:lnTo>
                  <a:pt x="96195" y="577826"/>
                </a:lnTo>
                <a:lnTo>
                  <a:pt x="96195" y="462261"/>
                </a:lnTo>
                <a:lnTo>
                  <a:pt x="0" y="462261"/>
                </a:lnTo>
                <a:lnTo>
                  <a:pt x="0" y="115565"/>
                </a:lnTo>
                <a:close/>
              </a:path>
            </a:pathLst>
          </a:custGeom>
          <a:solidFill>
            <a:srgbClr val="CC0000"/>
          </a:solidFill>
        </p:spPr>
        <p:style>
          <a:lnRef idx="0">
            <a:schemeClr val="accent3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3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3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115565" rIns="57717" bIns="115564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Aft>
                <a:spcPct val="35000"/>
              </a:spcAft>
            </a:pPr>
            <a:endParaRPr lang="ru-RU" sz="240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79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27"/>
          <p:cNvSpPr txBox="1">
            <a:spLocks noChangeArrowheads="1"/>
          </p:cNvSpPr>
          <p:nvPr/>
        </p:nvSpPr>
        <p:spPr bwMode="auto">
          <a:xfrm>
            <a:off x="0" y="285750"/>
            <a:ext cx="9144000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C00000"/>
                </a:solidFill>
                <a:latin typeface="Calibri" pitchFamily="34" charset="0"/>
              </a:rPr>
              <a:t>Праздники – это события, к которым можно готовиться, которых можно ждать.</a:t>
            </a:r>
            <a:endParaRPr lang="ru-RU" sz="3200" b="1" u="sng" dirty="0">
              <a:solidFill>
                <a:srgbClr val="C00000"/>
              </a:solidFill>
              <a:latin typeface="Calibri" pitchFamily="34" charset="0"/>
            </a:endParaRPr>
          </a:p>
          <a:p>
            <a:pPr algn="ctr"/>
            <a:endParaRPr lang="ru-RU" u="sng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42" name="Text Box 2"/>
          <p:cNvSpPr txBox="1">
            <a:spLocks noChangeArrowheads="1"/>
          </p:cNvSpPr>
          <p:nvPr/>
        </p:nvSpPr>
        <p:spPr bwMode="auto">
          <a:xfrm>
            <a:off x="586154" y="2857500"/>
            <a:ext cx="3414346" cy="2441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4127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472" name="TextBox 50"/>
          <p:cNvSpPr txBox="1">
            <a:spLocks noChangeArrowheads="1"/>
          </p:cNvSpPr>
          <p:nvPr/>
        </p:nvSpPr>
        <p:spPr bwMode="auto">
          <a:xfrm>
            <a:off x="5286375" y="4643438"/>
            <a:ext cx="3286125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algn="just"/>
            <a:endParaRPr lang="ru-RU" sz="1600" b="1" dirty="0">
              <a:solidFill>
                <a:srgbClr val="002060"/>
              </a:solidFill>
              <a:latin typeface="Times New Roman" pitchFamily="18" charset="0"/>
              <a:cs typeface="Arial" charset="0"/>
            </a:endParaRPr>
          </a:p>
          <a:p>
            <a:endParaRPr lang="ru-RU" dirty="0">
              <a:latin typeface="Arial" charset="0"/>
              <a:cs typeface="Arial" charset="0"/>
            </a:endParaRPr>
          </a:p>
          <a:p>
            <a:endParaRPr lang="ru-RU" dirty="0">
              <a:latin typeface="Calibri" pitchFamily="34" charset="0"/>
            </a:endParaRPr>
          </a:p>
        </p:txBody>
      </p: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415FC5-485C-4E3E-A4B3-0A1288F2B45C}" type="slidenum">
              <a:rPr lang="ru-RU"/>
              <a:pPr>
                <a:defRPr/>
              </a:pPr>
              <a:t>11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579076" y="1393747"/>
            <a:ext cx="3985847" cy="5522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Российские праздники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014" y="4643438"/>
            <a:ext cx="3286125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875"/>
                    </a14:imgEffect>
                    <a14:imgEffect>
                      <a14:saturation sat="1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56" y="2282154"/>
            <a:ext cx="4443044" cy="3497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647" y="2282153"/>
            <a:ext cx="4296507" cy="349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27"/>
          <p:cNvSpPr txBox="1">
            <a:spLocks noChangeArrowheads="1"/>
          </p:cNvSpPr>
          <p:nvPr/>
        </p:nvSpPr>
        <p:spPr bwMode="auto">
          <a:xfrm>
            <a:off x="0" y="285750"/>
            <a:ext cx="9144000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CC0000"/>
                </a:solidFill>
                <a:latin typeface="Calibri" pitchFamily="34" charset="0"/>
              </a:rPr>
              <a:t>Праздники – это события, к которым можно готовиться, которых можно ждать.</a:t>
            </a:r>
            <a:endParaRPr lang="ru-RU" sz="3200" b="1" u="sng" dirty="0">
              <a:solidFill>
                <a:srgbClr val="CC0000"/>
              </a:solidFill>
              <a:latin typeface="Calibri" pitchFamily="34" charset="0"/>
            </a:endParaRPr>
          </a:p>
          <a:p>
            <a:pPr algn="ctr"/>
            <a:endParaRPr lang="ru-RU" u="sng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9472" name="TextBox 50"/>
          <p:cNvSpPr txBox="1">
            <a:spLocks noChangeArrowheads="1"/>
          </p:cNvSpPr>
          <p:nvPr/>
        </p:nvSpPr>
        <p:spPr bwMode="auto">
          <a:xfrm>
            <a:off x="5286375" y="4643438"/>
            <a:ext cx="3286125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algn="just"/>
            <a:endParaRPr lang="ru-RU" sz="1600" b="1" dirty="0">
              <a:solidFill>
                <a:srgbClr val="002060"/>
              </a:solidFill>
              <a:latin typeface="Times New Roman" pitchFamily="18" charset="0"/>
              <a:cs typeface="Arial" charset="0"/>
            </a:endParaRPr>
          </a:p>
          <a:p>
            <a:endParaRPr lang="ru-RU" dirty="0">
              <a:latin typeface="Arial" charset="0"/>
              <a:cs typeface="Arial" charset="0"/>
            </a:endParaRPr>
          </a:p>
          <a:p>
            <a:endParaRPr lang="ru-RU" dirty="0">
              <a:latin typeface="Calibri" pitchFamily="34" charset="0"/>
            </a:endParaRPr>
          </a:p>
        </p:txBody>
      </p: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415FC5-485C-4E3E-A4B3-0A1288F2B45C}" type="slidenum">
              <a:rPr lang="ru-RU"/>
              <a:pPr>
                <a:defRPr/>
              </a:pPr>
              <a:t>12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579076" y="1393747"/>
            <a:ext cx="4677509" cy="6226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Международные праздники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014" y="4643438"/>
            <a:ext cx="3286125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31" y="2473569"/>
            <a:ext cx="4454769" cy="3786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508" y="2473569"/>
            <a:ext cx="4349261" cy="3786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97413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> </a:t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4000" b="1" dirty="0" smtClean="0">
                <a:solidFill>
                  <a:srgbClr val="C00000"/>
                </a:solidFill>
              </a:rPr>
              <a:t>Структура планирования:</a:t>
            </a:r>
          </a:p>
        </p:txBody>
      </p:sp>
      <p:sp>
        <p:nvSpPr>
          <p:cNvPr id="21506" name="Rectangle 3"/>
          <p:cNvSpPr>
            <a:spLocks noGrp="1"/>
          </p:cNvSpPr>
          <p:nvPr>
            <p:ph type="body" idx="1"/>
          </p:nvPr>
        </p:nvSpPr>
        <p:spPr>
          <a:xfrm>
            <a:off x="457200" y="1723292"/>
            <a:ext cx="8229600" cy="4402871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ru-RU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учебный блок  → блок образовательной деятельности;</a:t>
            </a:r>
          </a:p>
          <a:p>
            <a:pPr>
              <a:lnSpc>
                <a:spcPct val="90000"/>
              </a:lnSpc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и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нтеграция образовательных областей;</a:t>
            </a:r>
          </a:p>
          <a:p>
            <a:pPr>
              <a:lnSpc>
                <a:spcPct val="90000"/>
              </a:lnSpc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организация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развивающей среды для самостоятельной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деятельности;</a:t>
            </a:r>
          </a:p>
          <a:p>
            <a:pPr>
              <a:lnSpc>
                <a:spcPct val="90000"/>
              </a:lnSpc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совместная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деятельность взрослого и детей с учётом интеграции образовательных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областей.</a:t>
            </a:r>
          </a:p>
          <a:p>
            <a:pPr marL="0" indent="0">
              <a:lnSpc>
                <a:spcPct val="90000"/>
              </a:lnSpc>
              <a:buNone/>
            </a:pPr>
            <a:endParaRPr lang="ru-RU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ru-RU" sz="20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8424863" cy="7778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4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/>
            </a:r>
            <a:br>
              <a:rPr lang="ru-RU" altLang="ru-RU" sz="34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</a:br>
            <a:r>
              <a:rPr lang="ru-RU" altLang="ru-RU" sz="34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Образовательные области </a:t>
            </a: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F3ED8-FCF0-4EDA-8EFC-295C26355BD2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graphicFrame>
        <p:nvGraphicFramePr>
          <p:cNvPr id="18" name="Содержимое 1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948588952"/>
              </p:ext>
            </p:extLst>
          </p:nvPr>
        </p:nvGraphicFramePr>
        <p:xfrm>
          <a:off x="457200" y="1557338"/>
          <a:ext cx="8229600" cy="4535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2893879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671393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>
                <a:solidFill>
                  <a:srgbClr val="C00000"/>
                </a:solidFill>
              </a:rPr>
              <a:t>Родители наши </a:t>
            </a:r>
            <a:r>
              <a:rPr lang="ru-RU" sz="3200" b="1" dirty="0" smtClean="0">
                <a:solidFill>
                  <a:srgbClr val="C00000"/>
                </a:solidFill>
              </a:rPr>
              <a:t>– непосредственные </a:t>
            </a:r>
            <a:r>
              <a:rPr lang="ru-RU" sz="3200" b="1" dirty="0">
                <a:solidFill>
                  <a:srgbClr val="C00000"/>
                </a:solidFill>
              </a:rPr>
              <a:t>участники педагогического </a:t>
            </a:r>
            <a:r>
              <a:rPr lang="ru-RU" sz="3200" b="1" dirty="0" smtClean="0">
                <a:solidFill>
                  <a:srgbClr val="C00000"/>
                </a:solidFill>
              </a:rPr>
              <a:t>процесса и активные </a:t>
            </a:r>
            <a:r>
              <a:rPr lang="ru-RU" sz="3200" b="1" dirty="0">
                <a:solidFill>
                  <a:srgbClr val="C00000"/>
                </a:solidFill>
              </a:rPr>
              <a:t>помощники в различных мероприятиях </a:t>
            </a:r>
            <a:endParaRPr lang="ru-RU" sz="3200" b="1" dirty="0" smtClean="0">
              <a:solidFill>
                <a:srgbClr val="C00000"/>
              </a:solidFill>
            </a:endParaRPr>
          </a:p>
        </p:txBody>
      </p:sp>
      <p:sp>
        <p:nvSpPr>
          <p:cNvPr id="24578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ru-RU" sz="1800" dirty="0" smtClean="0">
              <a:latin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77" y="2649415"/>
            <a:ext cx="4349261" cy="3516923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445" y="2649415"/>
            <a:ext cx="4396155" cy="3516923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3" descr="C:\Users\Nuralieva\Documents\NetSpeakerphone\Received Files\Наиля Сулеймановна 308\DSCN076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60000"/>
                    </a14:imgEffect>
                  </a14:imgLayer>
                </a14:imgProps>
              </a:ext>
            </a:extLst>
          </a:blip>
          <a:srcRect l="-217" t="7847" r="4784" b="13421"/>
          <a:stretch/>
        </p:blipFill>
        <p:spPr bwMode="auto">
          <a:xfrm>
            <a:off x="4433377" y="242584"/>
            <a:ext cx="4335486" cy="2887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 descr="C:\Users\Наталья\Pictures\кмо булгаковой 2014\DSCN218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050"/>
                    </a14:imgEffect>
                    <a14:imgEffect>
                      <a14:saturation sat="1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686" t="23865" r="8330" b="830"/>
          <a:stretch/>
        </p:blipFill>
        <p:spPr bwMode="auto">
          <a:xfrm>
            <a:off x="386862" y="260215"/>
            <a:ext cx="3786553" cy="2869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94" y="3320216"/>
            <a:ext cx="4030684" cy="3115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377" y="3320216"/>
            <a:ext cx="4334632" cy="3115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62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4E7F19-806D-4709-A9E5-340D478DC125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277" y="283002"/>
            <a:ext cx="1676400" cy="2255043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0000">
            <a:off x="226534" y="3072411"/>
            <a:ext cx="4158536" cy="3546231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31800" dist="35921" dir="6660000" sx="67000" sy="67000" algn="ctr" rotWithShape="0">
              <a:schemeClr val="bg2"/>
            </a:outerShdw>
            <a:softEdge rad="1143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6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0000">
            <a:off x="5023099" y="3086987"/>
            <a:ext cx="3895113" cy="3517079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53" y="124742"/>
            <a:ext cx="3411417" cy="257156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308" y="124742"/>
            <a:ext cx="3223846" cy="257156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13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dirty="0" smtClean="0">
                <a:solidFill>
                  <a:srgbClr val="CC0000"/>
                </a:solidFill>
              </a:rPr>
              <a:t/>
            </a:r>
            <a:br>
              <a:rPr lang="ru-RU" b="1" dirty="0" smtClean="0">
                <a:solidFill>
                  <a:srgbClr val="CC0000"/>
                </a:solidFill>
              </a:rPr>
            </a:br>
            <a:r>
              <a:rPr lang="ru-RU" b="1" dirty="0" smtClean="0">
                <a:solidFill>
                  <a:srgbClr val="CC0000"/>
                </a:solidFill>
              </a:rPr>
              <a:t>Музыкальное развитие</a:t>
            </a:r>
          </a:p>
        </p:txBody>
      </p:sp>
      <p:sp>
        <p:nvSpPr>
          <p:cNvPr id="1638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ctr" eaLnBrk="1" hangingPunct="1">
              <a:buNone/>
            </a:pP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 algn="ctr" eaLnBrk="1" hangingPunct="1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Музыкальное развитие – одно из направлений образовательной области «Художественно-эстетическое развитие» наряду с рисованием, лепкой, аппликацией, художественным трудом, дизайном и творческим конструированием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755650" y="304800"/>
            <a:ext cx="7488238" cy="1301262"/>
          </a:xfrm>
        </p:spPr>
        <p:txBody>
          <a:bodyPr/>
          <a:lstStyle/>
          <a:p>
            <a:pPr algn="ctr" eaLnBrk="1" hangingPunct="1"/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>МУЗЫКАЛЬНЫЕ СПОСОБНОСТИ-</a:t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>ЧАСТЬ НАШЕГО НАСЛЕДИЯ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4213" y="1418491"/>
            <a:ext cx="8026033" cy="4947139"/>
          </a:xfrm>
        </p:spPr>
        <p:txBody>
          <a:bodyPr rtlCol="0">
            <a:normAutofit fontScale="92500" lnSpcReduction="20000"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3000" b="1" dirty="0" smtClean="0">
              <a:solidFill>
                <a:srgbClr val="0070C0"/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</a:rPr>
              <a:t>«Начать использовать то, что даровано природой, необходимо как можно раньше, поскольку неиспользуемое, невостребованное извне атрофируется…» </a:t>
            </a: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000" b="1" dirty="0" err="1" smtClean="0">
                <a:solidFill>
                  <a:srgbClr val="C00000"/>
                </a:solidFill>
              </a:rPr>
              <a:t>В.М.Бехтерев</a:t>
            </a:r>
            <a:endParaRPr lang="ru-RU" sz="3000" dirty="0" smtClean="0">
              <a:solidFill>
                <a:srgbClr val="0070C0"/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3000" b="1" dirty="0" smtClean="0">
              <a:solidFill>
                <a:srgbClr val="0070C0"/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</a:rPr>
              <a:t>«Музыка является самым чудодейственным, самым тонким средством привлечения к добру, красоте, человечности. Чувство красоты музыкальной мелодии открывает перед ребенком собственную красоту – маленький человек осознает свое достоинство</a:t>
            </a: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</a:rPr>
              <a:t>…» </a:t>
            </a:r>
            <a:r>
              <a:rPr lang="ru-RU" sz="3000" b="1" dirty="0" smtClean="0">
                <a:solidFill>
                  <a:srgbClr val="C00000"/>
                </a:solidFill>
              </a:rPr>
              <a:t>В.А</a:t>
            </a:r>
            <a:r>
              <a:rPr lang="ru-RU" sz="3000" b="1" dirty="0" smtClean="0">
                <a:solidFill>
                  <a:srgbClr val="C00000"/>
                </a:solidFill>
              </a:rPr>
              <a:t>. Сухомлинский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98086B-5287-4722-A5C8-F29B4115D0C7}" type="slidenum">
              <a:rPr lang="ru-RU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755650" y="304800"/>
            <a:ext cx="7488238" cy="1055077"/>
          </a:xfrm>
        </p:spPr>
        <p:txBody>
          <a:bodyPr/>
          <a:lstStyle/>
          <a:p>
            <a:pPr algn="ctr" eaLnBrk="1" hangingPunct="1"/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>ПРОГРАММА МУЗЫКАЛЬНОГО ВОСПИТАНИЯ В НАШЕМ ДЕТСКОМ САДУ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4213" y="1266093"/>
            <a:ext cx="7775575" cy="4906108"/>
          </a:xfrm>
        </p:spPr>
        <p:txBody>
          <a:bodyPr rtlCol="0">
            <a:normAutofit lnSpcReduction="10000"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3000" b="1" dirty="0" smtClean="0">
              <a:solidFill>
                <a:srgbClr val="0070C0"/>
              </a:solidFill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000" b="1" dirty="0">
                <a:solidFill>
                  <a:schemeClr val="tx2">
                    <a:lumMod val="75000"/>
                  </a:schemeClr>
                </a:solidFill>
              </a:rPr>
              <a:t>Внедрение ФГОС в практику работы </a:t>
            </a:r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</a:rPr>
              <a:t>позволит </a:t>
            </a:r>
            <a:r>
              <a:rPr lang="ru-RU" sz="3000" b="1" dirty="0">
                <a:solidFill>
                  <a:schemeClr val="tx2">
                    <a:lumMod val="75000"/>
                  </a:schemeClr>
                </a:solidFill>
              </a:rPr>
              <a:t>построить образование дошкольников в духе современного общества, переориентировать педагогический процесс на необходимость пересмотра содержания работы, способов дошкольного образования, поиска новых путей и условий развития ребенка и добиться новых образовательных результатов.</a:t>
            </a: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98086B-5287-4722-A5C8-F29B4115D0C7}" type="slidenum">
              <a:rPr lang="ru-RU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4243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755650" y="304800"/>
            <a:ext cx="7488238" cy="1031631"/>
          </a:xfrm>
        </p:spPr>
        <p:txBody>
          <a:bodyPr/>
          <a:lstStyle/>
          <a:p>
            <a:pPr algn="ctr" eaLnBrk="1" hangingPunct="1"/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ВНЕДРЕНИЕ ФГОС В РАБОТЕ ПО НАПРАВЛЕНИЮ «МУЗЫКАЛЬНОЕ РАЗВИТИЕ»: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6523" y="1266092"/>
            <a:ext cx="8628185" cy="5591908"/>
          </a:xfrm>
        </p:spPr>
        <p:txBody>
          <a:bodyPr rtlCol="0">
            <a:normAutofit fontScale="92500" lnSpcReduction="10000"/>
          </a:bodyPr>
          <a:lstStyle/>
          <a:p>
            <a:pPr marL="342900" indent="-34290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использование примерной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основной образовательной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программы;</a:t>
            </a:r>
            <a:endParaRPr lang="ru-RU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работа 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с использованием рабочих  программ. В соответствии с Федеральным  законом от 29.12.2012 №273-ФЗ «Об образовании в Российской Федерации» разработка и утверждение рабочих программ входят в компетентность деятельности образовательного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учреждения;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новая форма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планирования;</a:t>
            </a:r>
            <a:endParaRPr lang="ru-RU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внедрение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и интеграции различных игр в разные виды деятельности, т.к. в направлении «Музыкальное развитие» основной формой работы с детьми до 5 лет стало игровое творческое взаимодействие педагога с детьми. Музыкальные занятия с детьми старшего дошкольного возраста направлены не только на достижение задач музыкального развития, но и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на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целостное развитие личности детей, достижение ими школьной зрелости, выравнивание стартовых возможностей накануне обучения в 1 классе.</a:t>
            </a:r>
            <a:endParaRPr lang="ru-RU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3000" b="1" dirty="0" smtClean="0">
              <a:solidFill>
                <a:srgbClr val="0070C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98086B-5287-4722-A5C8-F29B4115D0C7}" type="slidenum">
              <a:rPr lang="ru-RU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2042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ctrTitle"/>
          </p:nvPr>
        </p:nvSpPr>
        <p:spPr>
          <a:xfrm>
            <a:off x="685800" y="387350"/>
            <a:ext cx="7772400" cy="1722804"/>
          </a:xfrm>
        </p:spPr>
        <p:txBody>
          <a:bodyPr/>
          <a:lstStyle/>
          <a:p>
            <a:r>
              <a:rPr lang="ru-RU" sz="3200" b="1" dirty="0" smtClean="0">
                <a:solidFill>
                  <a:srgbClr val="CC0000"/>
                </a:solidFill>
              </a:rPr>
              <a:t/>
            </a:r>
            <a:br>
              <a:rPr lang="ru-RU" sz="3200" b="1" dirty="0" smtClean="0">
                <a:solidFill>
                  <a:srgbClr val="CC0000"/>
                </a:solidFill>
              </a:rPr>
            </a:br>
            <a:r>
              <a:rPr lang="ru-RU" sz="3200" b="1" dirty="0" smtClean="0">
                <a:solidFill>
                  <a:srgbClr val="CC0000"/>
                </a:solidFill>
              </a:rPr>
              <a:t>Рабочая программа музыкальных руководителей нашего детского сада состоит из:</a:t>
            </a:r>
          </a:p>
        </p:txBody>
      </p:sp>
      <p:sp>
        <p:nvSpPr>
          <p:cNvPr id="18434" name="Rectangle 3"/>
          <p:cNvSpPr>
            <a:spLocks noGrp="1"/>
          </p:cNvSpPr>
          <p:nvPr>
            <p:ph type="subTitle" idx="1"/>
          </p:nvPr>
        </p:nvSpPr>
        <p:spPr>
          <a:xfrm>
            <a:off x="1371600" y="1946031"/>
            <a:ext cx="7010400" cy="4595446"/>
          </a:xfrm>
        </p:spPr>
        <p:txBody>
          <a:bodyPr/>
          <a:lstStyle/>
          <a:p>
            <a:endParaRPr lang="ru-RU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-пояснительной записки;</a:t>
            </a:r>
          </a:p>
          <a:p>
            <a:pPr>
              <a:buFontTx/>
              <a:buChar char="-"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с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одержания психолого-педагогической работы по образовательной области;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 четкого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перспективного плана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в соответствии с Примерной Образовательной программой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;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 национально-регионального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компонента;</a:t>
            </a:r>
          </a:p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перспективного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плана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</a:rPr>
              <a:t>работы с родителями и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педагогами;</a:t>
            </a:r>
          </a:p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- мониторинга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2400" i="1" dirty="0">
              <a:solidFill>
                <a:schemeClr val="tx1"/>
              </a:solidFill>
            </a:endParaRPr>
          </a:p>
          <a:p>
            <a:endParaRPr lang="ru-RU" sz="2400" i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51520" y="298847"/>
            <a:ext cx="8715435" cy="6521356"/>
            <a:chOff x="251520" y="298847"/>
            <a:chExt cx="8715435" cy="6521356"/>
          </a:xfrm>
        </p:grpSpPr>
        <p:sp>
          <p:nvSpPr>
            <p:cNvPr id="5" name="Полилиния 4"/>
            <p:cNvSpPr/>
            <p:nvPr/>
          </p:nvSpPr>
          <p:spPr>
            <a:xfrm>
              <a:off x="3024480" y="2652324"/>
              <a:ext cx="2840582" cy="2111923"/>
            </a:xfrm>
            <a:custGeom>
              <a:avLst/>
              <a:gdLst>
                <a:gd name="connsiteX0" fmla="*/ 0 w 2840582"/>
                <a:gd name="connsiteY0" fmla="*/ 1055962 h 2111923"/>
                <a:gd name="connsiteX1" fmla="*/ 1420291 w 2840582"/>
                <a:gd name="connsiteY1" fmla="*/ 0 h 2111923"/>
                <a:gd name="connsiteX2" fmla="*/ 2840582 w 2840582"/>
                <a:gd name="connsiteY2" fmla="*/ 1055962 h 2111923"/>
                <a:gd name="connsiteX3" fmla="*/ 1420291 w 2840582"/>
                <a:gd name="connsiteY3" fmla="*/ 2111924 h 2111923"/>
                <a:gd name="connsiteX4" fmla="*/ 0 w 2840582"/>
                <a:gd name="connsiteY4" fmla="*/ 1055962 h 2111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40582" h="2111923">
                  <a:moveTo>
                    <a:pt x="0" y="1055962"/>
                  </a:moveTo>
                  <a:cubicBezTo>
                    <a:pt x="0" y="472770"/>
                    <a:pt x="635886" y="0"/>
                    <a:pt x="1420291" y="0"/>
                  </a:cubicBezTo>
                  <a:cubicBezTo>
                    <a:pt x="2204696" y="0"/>
                    <a:pt x="2840582" y="472770"/>
                    <a:pt x="2840582" y="1055962"/>
                  </a:cubicBezTo>
                  <a:cubicBezTo>
                    <a:pt x="2840582" y="1639154"/>
                    <a:pt x="2204696" y="2111924"/>
                    <a:pt x="1420291" y="2111924"/>
                  </a:cubicBezTo>
                  <a:cubicBezTo>
                    <a:pt x="635886" y="2111924"/>
                    <a:pt x="0" y="1639154"/>
                    <a:pt x="0" y="1055962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43934" tIns="337224" rIns="443934" bIns="337224" numCol="1" spcCol="1270" anchor="ctr" anchorCtr="0">
              <a:noAutofit/>
            </a:bodyPr>
            <a:lstStyle/>
            <a:p>
              <a:pPr algn="ctr" defTabSz="977900">
                <a:spcAft>
                  <a:spcPct val="35000"/>
                </a:spcAft>
              </a:pPr>
              <a:r>
                <a:rPr lang="ru-RU" sz="2200" b="1" dirty="0" smtClean="0">
                  <a:solidFill>
                    <a:schemeClr val="tx2">
                      <a:lumMod val="75000"/>
                    </a:schemeClr>
                  </a:solidFill>
                </a:rPr>
                <a:t>Использование музыки </a:t>
              </a:r>
              <a:r>
                <a:rPr lang="ru-RU" sz="2200" b="1" u="sng" dirty="0" smtClean="0">
                  <a:solidFill>
                    <a:srgbClr val="C00000"/>
                  </a:solidFill>
                </a:rPr>
                <a:t>в ходе режимных моментов</a:t>
              </a:r>
              <a:r>
                <a:rPr lang="ru-RU" sz="2200" b="1" dirty="0" smtClean="0">
                  <a:solidFill>
                    <a:prstClr val="black"/>
                  </a:solidFill>
                </a:rPr>
                <a:t>:</a:t>
              </a:r>
              <a:endParaRPr lang="ru-RU" sz="2200" b="1" dirty="0">
                <a:solidFill>
                  <a:prstClr val="black"/>
                </a:solidFill>
              </a:endParaRPr>
            </a:p>
          </p:txBody>
        </p:sp>
        <p:sp>
          <p:nvSpPr>
            <p:cNvPr id="6" name="Полилиния 5"/>
            <p:cNvSpPr/>
            <p:nvPr/>
          </p:nvSpPr>
          <p:spPr>
            <a:xfrm rot="16902120">
              <a:off x="4599734" y="2201267"/>
              <a:ext cx="194678" cy="577826"/>
            </a:xfrm>
            <a:custGeom>
              <a:avLst/>
              <a:gdLst>
                <a:gd name="connsiteX0" fmla="*/ 0 w 194678"/>
                <a:gd name="connsiteY0" fmla="*/ 115565 h 577826"/>
                <a:gd name="connsiteX1" fmla="*/ 97339 w 194678"/>
                <a:gd name="connsiteY1" fmla="*/ 115565 h 577826"/>
                <a:gd name="connsiteX2" fmla="*/ 97339 w 194678"/>
                <a:gd name="connsiteY2" fmla="*/ 0 h 577826"/>
                <a:gd name="connsiteX3" fmla="*/ 194678 w 194678"/>
                <a:gd name="connsiteY3" fmla="*/ 288913 h 577826"/>
                <a:gd name="connsiteX4" fmla="*/ 97339 w 194678"/>
                <a:gd name="connsiteY4" fmla="*/ 577826 h 577826"/>
                <a:gd name="connsiteX5" fmla="*/ 97339 w 194678"/>
                <a:gd name="connsiteY5" fmla="*/ 462261 h 577826"/>
                <a:gd name="connsiteX6" fmla="*/ 0 w 194678"/>
                <a:gd name="connsiteY6" fmla="*/ 462261 h 577826"/>
                <a:gd name="connsiteX7" fmla="*/ 0 w 194678"/>
                <a:gd name="connsiteY7" fmla="*/ 115565 h 57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4678" h="577826">
                  <a:moveTo>
                    <a:pt x="0" y="115565"/>
                  </a:moveTo>
                  <a:lnTo>
                    <a:pt x="97339" y="115565"/>
                  </a:lnTo>
                  <a:lnTo>
                    <a:pt x="97339" y="0"/>
                  </a:lnTo>
                  <a:lnTo>
                    <a:pt x="194678" y="288913"/>
                  </a:lnTo>
                  <a:lnTo>
                    <a:pt x="97339" y="577826"/>
                  </a:lnTo>
                  <a:lnTo>
                    <a:pt x="97339" y="462261"/>
                  </a:lnTo>
                  <a:lnTo>
                    <a:pt x="0" y="462261"/>
                  </a:lnTo>
                  <a:lnTo>
                    <a:pt x="0" y="115565"/>
                  </a:lnTo>
                  <a:close/>
                </a:path>
              </a:pathLst>
            </a:custGeom>
            <a:solidFill>
              <a:srgbClr val="CC0000"/>
            </a:solidFill>
          </p:spPr>
          <p:style>
            <a:lnRef idx="0">
              <a:schemeClr val="accent3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1" tIns="115565" rIns="58403" bIns="115564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endParaRPr lang="ru-RU" sz="2400">
                <a:solidFill>
                  <a:prstClr val="white"/>
                </a:solidFill>
              </a:endParaRPr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3203851" y="332645"/>
              <a:ext cx="3470278" cy="1979131"/>
            </a:xfrm>
            <a:custGeom>
              <a:avLst/>
              <a:gdLst>
                <a:gd name="connsiteX0" fmla="*/ 0 w 3470278"/>
                <a:gd name="connsiteY0" fmla="*/ 989566 h 1979131"/>
                <a:gd name="connsiteX1" fmla="*/ 1735139 w 3470278"/>
                <a:gd name="connsiteY1" fmla="*/ 0 h 1979131"/>
                <a:gd name="connsiteX2" fmla="*/ 3470278 w 3470278"/>
                <a:gd name="connsiteY2" fmla="*/ 989566 h 1979131"/>
                <a:gd name="connsiteX3" fmla="*/ 1735139 w 3470278"/>
                <a:gd name="connsiteY3" fmla="*/ 1979132 h 1979131"/>
                <a:gd name="connsiteX4" fmla="*/ 0 w 3470278"/>
                <a:gd name="connsiteY4" fmla="*/ 989566 h 1979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0278" h="1979131">
                  <a:moveTo>
                    <a:pt x="0" y="989566"/>
                  </a:moveTo>
                  <a:cubicBezTo>
                    <a:pt x="0" y="443044"/>
                    <a:pt x="776848" y="0"/>
                    <a:pt x="1735139" y="0"/>
                  </a:cubicBezTo>
                  <a:cubicBezTo>
                    <a:pt x="2693430" y="0"/>
                    <a:pt x="3470278" y="443044"/>
                    <a:pt x="3470278" y="989566"/>
                  </a:cubicBezTo>
                  <a:cubicBezTo>
                    <a:pt x="3470278" y="1536088"/>
                    <a:pt x="2693430" y="1979132"/>
                    <a:pt x="1735139" y="1979132"/>
                  </a:cubicBezTo>
                  <a:cubicBezTo>
                    <a:pt x="776848" y="1979132"/>
                    <a:pt x="0" y="1536088"/>
                    <a:pt x="0" y="989566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31070" tIns="312697" rIns="531070" bIns="312697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 smtClean="0">
                  <a:solidFill>
                    <a:prstClr val="black"/>
                  </a:solidFill>
                </a:rPr>
                <a:t>в непосредственно- образовательной деятельности (область «Художественно-эстетическое развитие»);</a:t>
              </a:r>
              <a:endParaRPr lang="ru-RU" b="1" dirty="0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/>
            <p:nvPr/>
          </p:nvSpPr>
          <p:spPr>
            <a:xfrm rot="19249116">
              <a:off x="5652312" y="1947789"/>
              <a:ext cx="1195990" cy="577826"/>
            </a:xfrm>
            <a:custGeom>
              <a:avLst/>
              <a:gdLst>
                <a:gd name="connsiteX0" fmla="*/ 0 w 1195990"/>
                <a:gd name="connsiteY0" fmla="*/ 115565 h 577826"/>
                <a:gd name="connsiteX1" fmla="*/ 907077 w 1195990"/>
                <a:gd name="connsiteY1" fmla="*/ 115565 h 577826"/>
                <a:gd name="connsiteX2" fmla="*/ 907077 w 1195990"/>
                <a:gd name="connsiteY2" fmla="*/ 0 h 577826"/>
                <a:gd name="connsiteX3" fmla="*/ 1195990 w 1195990"/>
                <a:gd name="connsiteY3" fmla="*/ 288913 h 577826"/>
                <a:gd name="connsiteX4" fmla="*/ 907077 w 1195990"/>
                <a:gd name="connsiteY4" fmla="*/ 577826 h 577826"/>
                <a:gd name="connsiteX5" fmla="*/ 907077 w 1195990"/>
                <a:gd name="connsiteY5" fmla="*/ 462261 h 577826"/>
                <a:gd name="connsiteX6" fmla="*/ 0 w 1195990"/>
                <a:gd name="connsiteY6" fmla="*/ 462261 h 577826"/>
                <a:gd name="connsiteX7" fmla="*/ 0 w 1195990"/>
                <a:gd name="connsiteY7" fmla="*/ 115565 h 57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5990" h="577826">
                  <a:moveTo>
                    <a:pt x="0" y="115565"/>
                  </a:moveTo>
                  <a:lnTo>
                    <a:pt x="907077" y="115565"/>
                  </a:lnTo>
                  <a:lnTo>
                    <a:pt x="907077" y="0"/>
                  </a:lnTo>
                  <a:lnTo>
                    <a:pt x="1195990" y="288913"/>
                  </a:lnTo>
                  <a:lnTo>
                    <a:pt x="907077" y="577826"/>
                  </a:lnTo>
                  <a:lnTo>
                    <a:pt x="907077" y="462261"/>
                  </a:lnTo>
                  <a:lnTo>
                    <a:pt x="0" y="462261"/>
                  </a:lnTo>
                  <a:lnTo>
                    <a:pt x="0" y="115565"/>
                  </a:lnTo>
                  <a:close/>
                </a:path>
              </a:pathLst>
            </a:custGeom>
            <a:solidFill>
              <a:srgbClr val="CC0000"/>
            </a:solidFill>
          </p:spPr>
          <p:style>
            <a:lnRef idx="0">
              <a:schemeClr val="accent3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15565" rIns="173347" bIns="115564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endParaRPr lang="ru-RU" sz="2400" smtClean="0">
                <a:solidFill>
                  <a:srgbClr val="C00000"/>
                </a:solidFill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6785405" y="298847"/>
              <a:ext cx="2016914" cy="1359592"/>
            </a:xfrm>
            <a:custGeom>
              <a:avLst/>
              <a:gdLst>
                <a:gd name="connsiteX0" fmla="*/ 0 w 2016914"/>
                <a:gd name="connsiteY0" fmla="*/ 679796 h 1359592"/>
                <a:gd name="connsiteX1" fmla="*/ 1008457 w 2016914"/>
                <a:gd name="connsiteY1" fmla="*/ 0 h 1359592"/>
                <a:gd name="connsiteX2" fmla="*/ 2016914 w 2016914"/>
                <a:gd name="connsiteY2" fmla="*/ 679796 h 1359592"/>
                <a:gd name="connsiteX3" fmla="*/ 1008457 w 2016914"/>
                <a:gd name="connsiteY3" fmla="*/ 1359592 h 1359592"/>
                <a:gd name="connsiteX4" fmla="*/ 0 w 2016914"/>
                <a:gd name="connsiteY4" fmla="*/ 679796 h 1359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6914" h="1359592">
                  <a:moveTo>
                    <a:pt x="0" y="679796"/>
                  </a:moveTo>
                  <a:cubicBezTo>
                    <a:pt x="0" y="304355"/>
                    <a:pt x="451502" y="0"/>
                    <a:pt x="1008457" y="0"/>
                  </a:cubicBezTo>
                  <a:cubicBezTo>
                    <a:pt x="1565412" y="0"/>
                    <a:pt x="2016914" y="304355"/>
                    <a:pt x="2016914" y="679796"/>
                  </a:cubicBezTo>
                  <a:cubicBezTo>
                    <a:pt x="2016914" y="1055237"/>
                    <a:pt x="1565412" y="1359592"/>
                    <a:pt x="1008457" y="1359592"/>
                  </a:cubicBezTo>
                  <a:cubicBezTo>
                    <a:pt x="451502" y="1359592"/>
                    <a:pt x="0" y="1055237"/>
                    <a:pt x="0" y="679796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0770" tIns="224508" rIns="320770" bIns="224508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2000" b="1" dirty="0" smtClean="0">
                  <a:solidFill>
                    <a:prstClr val="black"/>
                  </a:solidFill>
                </a:rPr>
                <a:t>во время умывания;</a:t>
              </a:r>
              <a:endParaRPr lang="ru-RU" sz="2000" b="1" dirty="0">
                <a:solidFill>
                  <a:prstClr val="black"/>
                </a:solidFill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 rot="16603">
              <a:off x="5944890" y="3427082"/>
              <a:ext cx="192390" cy="577826"/>
            </a:xfrm>
            <a:custGeom>
              <a:avLst/>
              <a:gdLst>
                <a:gd name="connsiteX0" fmla="*/ 0 w 192390"/>
                <a:gd name="connsiteY0" fmla="*/ 115565 h 577826"/>
                <a:gd name="connsiteX1" fmla="*/ 96195 w 192390"/>
                <a:gd name="connsiteY1" fmla="*/ 115565 h 577826"/>
                <a:gd name="connsiteX2" fmla="*/ 96195 w 192390"/>
                <a:gd name="connsiteY2" fmla="*/ 0 h 577826"/>
                <a:gd name="connsiteX3" fmla="*/ 192390 w 192390"/>
                <a:gd name="connsiteY3" fmla="*/ 288913 h 577826"/>
                <a:gd name="connsiteX4" fmla="*/ 96195 w 192390"/>
                <a:gd name="connsiteY4" fmla="*/ 577826 h 577826"/>
                <a:gd name="connsiteX5" fmla="*/ 96195 w 192390"/>
                <a:gd name="connsiteY5" fmla="*/ 462261 h 577826"/>
                <a:gd name="connsiteX6" fmla="*/ 0 w 192390"/>
                <a:gd name="connsiteY6" fmla="*/ 462261 h 577826"/>
                <a:gd name="connsiteX7" fmla="*/ 0 w 192390"/>
                <a:gd name="connsiteY7" fmla="*/ 115565 h 57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2390" h="577826">
                  <a:moveTo>
                    <a:pt x="0" y="115565"/>
                  </a:moveTo>
                  <a:lnTo>
                    <a:pt x="96195" y="115565"/>
                  </a:lnTo>
                  <a:lnTo>
                    <a:pt x="96195" y="0"/>
                  </a:lnTo>
                  <a:lnTo>
                    <a:pt x="192390" y="288913"/>
                  </a:lnTo>
                  <a:lnTo>
                    <a:pt x="96195" y="577826"/>
                  </a:lnTo>
                  <a:lnTo>
                    <a:pt x="96195" y="462261"/>
                  </a:lnTo>
                  <a:lnTo>
                    <a:pt x="0" y="462261"/>
                  </a:lnTo>
                  <a:lnTo>
                    <a:pt x="0" y="115565"/>
                  </a:lnTo>
                  <a:close/>
                </a:path>
              </a:pathLst>
            </a:custGeom>
            <a:solidFill>
              <a:srgbClr val="CC0000"/>
            </a:solidFill>
          </p:spPr>
          <p:style>
            <a:lnRef idx="0">
              <a:schemeClr val="accent3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1" tIns="115565" rIns="57717" bIns="115564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endParaRPr lang="ru-RU" sz="2400" smtClean="0">
                <a:solidFill>
                  <a:prstClr val="white"/>
                </a:solidFill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6228015" y="2217825"/>
              <a:ext cx="2738940" cy="3011375"/>
            </a:xfrm>
            <a:custGeom>
              <a:avLst/>
              <a:gdLst>
                <a:gd name="connsiteX0" fmla="*/ 0 w 2738940"/>
                <a:gd name="connsiteY0" fmla="*/ 1505688 h 3011375"/>
                <a:gd name="connsiteX1" fmla="*/ 1369470 w 2738940"/>
                <a:gd name="connsiteY1" fmla="*/ 0 h 3011375"/>
                <a:gd name="connsiteX2" fmla="*/ 2738940 w 2738940"/>
                <a:gd name="connsiteY2" fmla="*/ 1505688 h 3011375"/>
                <a:gd name="connsiteX3" fmla="*/ 1369470 w 2738940"/>
                <a:gd name="connsiteY3" fmla="*/ 3011376 h 3011375"/>
                <a:gd name="connsiteX4" fmla="*/ 0 w 2738940"/>
                <a:gd name="connsiteY4" fmla="*/ 1505688 h 3011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8940" h="3011375">
                  <a:moveTo>
                    <a:pt x="0" y="1505688"/>
                  </a:moveTo>
                  <a:cubicBezTo>
                    <a:pt x="0" y="674119"/>
                    <a:pt x="613133" y="0"/>
                    <a:pt x="1369470" y="0"/>
                  </a:cubicBezTo>
                  <a:cubicBezTo>
                    <a:pt x="2125807" y="0"/>
                    <a:pt x="2738940" y="674119"/>
                    <a:pt x="2738940" y="1505688"/>
                  </a:cubicBezTo>
                  <a:cubicBezTo>
                    <a:pt x="2738940" y="2337257"/>
                    <a:pt x="2125807" y="3011376"/>
                    <a:pt x="1369470" y="3011376"/>
                  </a:cubicBezTo>
                  <a:cubicBezTo>
                    <a:pt x="613133" y="3011376"/>
                    <a:pt x="0" y="2337257"/>
                    <a:pt x="0" y="1505688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23968" tIns="463866" rIns="423968" bIns="463866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 smtClean="0">
                  <a:solidFill>
                    <a:prstClr val="black"/>
                  </a:solidFill>
                </a:rPr>
                <a:t>в другой непосредственной образовательной деятельности (области «Познавательное развитие», «Речевое развитие» и др.);</a:t>
              </a:r>
              <a:endParaRPr lang="ru-RU" b="1" dirty="0">
                <a:solidFill>
                  <a:prstClr val="black"/>
                </a:solidFill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 rot="2097996">
              <a:off x="5696251" y="4598123"/>
              <a:ext cx="868079" cy="577826"/>
            </a:xfrm>
            <a:custGeom>
              <a:avLst/>
              <a:gdLst>
                <a:gd name="connsiteX0" fmla="*/ 0 w 868079"/>
                <a:gd name="connsiteY0" fmla="*/ 115565 h 577826"/>
                <a:gd name="connsiteX1" fmla="*/ 579166 w 868079"/>
                <a:gd name="connsiteY1" fmla="*/ 115565 h 577826"/>
                <a:gd name="connsiteX2" fmla="*/ 579166 w 868079"/>
                <a:gd name="connsiteY2" fmla="*/ 0 h 577826"/>
                <a:gd name="connsiteX3" fmla="*/ 868079 w 868079"/>
                <a:gd name="connsiteY3" fmla="*/ 288913 h 577826"/>
                <a:gd name="connsiteX4" fmla="*/ 579166 w 868079"/>
                <a:gd name="connsiteY4" fmla="*/ 577826 h 577826"/>
                <a:gd name="connsiteX5" fmla="*/ 579166 w 868079"/>
                <a:gd name="connsiteY5" fmla="*/ 462261 h 577826"/>
                <a:gd name="connsiteX6" fmla="*/ 0 w 868079"/>
                <a:gd name="connsiteY6" fmla="*/ 462261 h 577826"/>
                <a:gd name="connsiteX7" fmla="*/ 0 w 868079"/>
                <a:gd name="connsiteY7" fmla="*/ 115565 h 57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68079" h="577826">
                  <a:moveTo>
                    <a:pt x="0" y="115565"/>
                  </a:moveTo>
                  <a:lnTo>
                    <a:pt x="579166" y="115565"/>
                  </a:lnTo>
                  <a:lnTo>
                    <a:pt x="579166" y="0"/>
                  </a:lnTo>
                  <a:lnTo>
                    <a:pt x="868079" y="288913"/>
                  </a:lnTo>
                  <a:lnTo>
                    <a:pt x="579166" y="577826"/>
                  </a:lnTo>
                  <a:lnTo>
                    <a:pt x="579166" y="462261"/>
                  </a:lnTo>
                  <a:lnTo>
                    <a:pt x="0" y="462261"/>
                  </a:lnTo>
                  <a:lnTo>
                    <a:pt x="0" y="115565"/>
                  </a:lnTo>
                  <a:close/>
                </a:path>
              </a:pathLst>
            </a:custGeom>
            <a:solidFill>
              <a:srgbClr val="CC0000"/>
            </a:solidFill>
          </p:spPr>
          <p:style>
            <a:lnRef idx="0">
              <a:schemeClr val="accent3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-1" tIns="115564" rIns="173348" bIns="115565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endParaRPr lang="ru-RU" sz="2400">
                <a:solidFill>
                  <a:prstClr val="white"/>
                </a:solidFill>
              </a:endParaRP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6248914" y="5267413"/>
              <a:ext cx="2587032" cy="1214374"/>
            </a:xfrm>
            <a:custGeom>
              <a:avLst/>
              <a:gdLst>
                <a:gd name="connsiteX0" fmla="*/ 0 w 2587032"/>
                <a:gd name="connsiteY0" fmla="*/ 607187 h 1214374"/>
                <a:gd name="connsiteX1" fmla="*/ 1293516 w 2587032"/>
                <a:gd name="connsiteY1" fmla="*/ 0 h 1214374"/>
                <a:gd name="connsiteX2" fmla="*/ 2587032 w 2587032"/>
                <a:gd name="connsiteY2" fmla="*/ 607187 h 1214374"/>
                <a:gd name="connsiteX3" fmla="*/ 1293516 w 2587032"/>
                <a:gd name="connsiteY3" fmla="*/ 1214374 h 1214374"/>
                <a:gd name="connsiteX4" fmla="*/ 0 w 2587032"/>
                <a:gd name="connsiteY4" fmla="*/ 607187 h 1214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7032" h="1214374">
                  <a:moveTo>
                    <a:pt x="0" y="607187"/>
                  </a:moveTo>
                  <a:cubicBezTo>
                    <a:pt x="0" y="271847"/>
                    <a:pt x="579127" y="0"/>
                    <a:pt x="1293516" y="0"/>
                  </a:cubicBezTo>
                  <a:cubicBezTo>
                    <a:pt x="2007905" y="0"/>
                    <a:pt x="2587032" y="271847"/>
                    <a:pt x="2587032" y="607187"/>
                  </a:cubicBezTo>
                  <a:cubicBezTo>
                    <a:pt x="2587032" y="942527"/>
                    <a:pt x="2007905" y="1214374"/>
                    <a:pt x="1293516" y="1214374"/>
                  </a:cubicBezTo>
                  <a:cubicBezTo>
                    <a:pt x="579127" y="1214374"/>
                    <a:pt x="0" y="942527"/>
                    <a:pt x="0" y="607187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01722" tIns="200701" rIns="401722" bIns="200701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 smtClean="0">
                  <a:solidFill>
                    <a:prstClr val="black"/>
                  </a:solidFill>
                </a:rPr>
                <a:t>во время прогулки (в теплую погоду);</a:t>
              </a:r>
              <a:endParaRPr lang="ru-RU" b="1" dirty="0">
                <a:solidFill>
                  <a:prstClr val="black"/>
                </a:solidFill>
              </a:endParaRPr>
            </a:p>
          </p:txBody>
        </p:sp>
        <p:sp>
          <p:nvSpPr>
            <p:cNvPr id="14" name="Полилиния 13"/>
            <p:cNvSpPr/>
            <p:nvPr/>
          </p:nvSpPr>
          <p:spPr>
            <a:xfrm rot="4525922">
              <a:off x="4606671" y="4809155"/>
              <a:ext cx="398562" cy="577826"/>
            </a:xfrm>
            <a:custGeom>
              <a:avLst/>
              <a:gdLst>
                <a:gd name="connsiteX0" fmla="*/ 0 w 398562"/>
                <a:gd name="connsiteY0" fmla="*/ 115565 h 577826"/>
                <a:gd name="connsiteX1" fmla="*/ 199281 w 398562"/>
                <a:gd name="connsiteY1" fmla="*/ 115565 h 577826"/>
                <a:gd name="connsiteX2" fmla="*/ 199281 w 398562"/>
                <a:gd name="connsiteY2" fmla="*/ 0 h 577826"/>
                <a:gd name="connsiteX3" fmla="*/ 398562 w 398562"/>
                <a:gd name="connsiteY3" fmla="*/ 288913 h 577826"/>
                <a:gd name="connsiteX4" fmla="*/ 199281 w 398562"/>
                <a:gd name="connsiteY4" fmla="*/ 577826 h 577826"/>
                <a:gd name="connsiteX5" fmla="*/ 199281 w 398562"/>
                <a:gd name="connsiteY5" fmla="*/ 462261 h 577826"/>
                <a:gd name="connsiteX6" fmla="*/ 0 w 398562"/>
                <a:gd name="connsiteY6" fmla="*/ 462261 h 577826"/>
                <a:gd name="connsiteX7" fmla="*/ 0 w 398562"/>
                <a:gd name="connsiteY7" fmla="*/ 115565 h 57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8562" h="577826">
                  <a:moveTo>
                    <a:pt x="0" y="115565"/>
                  </a:moveTo>
                  <a:lnTo>
                    <a:pt x="199281" y="115565"/>
                  </a:lnTo>
                  <a:lnTo>
                    <a:pt x="199281" y="0"/>
                  </a:lnTo>
                  <a:lnTo>
                    <a:pt x="398562" y="288913"/>
                  </a:lnTo>
                  <a:lnTo>
                    <a:pt x="199281" y="577826"/>
                  </a:lnTo>
                  <a:lnTo>
                    <a:pt x="199281" y="462261"/>
                  </a:lnTo>
                  <a:lnTo>
                    <a:pt x="0" y="462261"/>
                  </a:lnTo>
                  <a:lnTo>
                    <a:pt x="0" y="115565"/>
                  </a:lnTo>
                  <a:close/>
                </a:path>
              </a:pathLst>
            </a:custGeom>
            <a:solidFill>
              <a:srgbClr val="CC0000"/>
            </a:solidFill>
          </p:spPr>
          <p:style>
            <a:lnRef idx="0">
              <a:schemeClr val="accent3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15565" rIns="119568" bIns="115564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endParaRPr lang="ru-RU" sz="2400">
                <a:solidFill>
                  <a:prstClr val="white"/>
                </a:solidFill>
              </a:endParaRPr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4160372" y="5460611"/>
              <a:ext cx="1832934" cy="1359592"/>
            </a:xfrm>
            <a:custGeom>
              <a:avLst/>
              <a:gdLst>
                <a:gd name="connsiteX0" fmla="*/ 0 w 1832934"/>
                <a:gd name="connsiteY0" fmla="*/ 679796 h 1359592"/>
                <a:gd name="connsiteX1" fmla="*/ 916467 w 1832934"/>
                <a:gd name="connsiteY1" fmla="*/ 0 h 1359592"/>
                <a:gd name="connsiteX2" fmla="*/ 1832934 w 1832934"/>
                <a:gd name="connsiteY2" fmla="*/ 679796 h 1359592"/>
                <a:gd name="connsiteX3" fmla="*/ 916467 w 1832934"/>
                <a:gd name="connsiteY3" fmla="*/ 1359592 h 1359592"/>
                <a:gd name="connsiteX4" fmla="*/ 0 w 1832934"/>
                <a:gd name="connsiteY4" fmla="*/ 679796 h 1359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2934" h="1359592">
                  <a:moveTo>
                    <a:pt x="0" y="679796"/>
                  </a:moveTo>
                  <a:cubicBezTo>
                    <a:pt x="0" y="304355"/>
                    <a:pt x="410316" y="0"/>
                    <a:pt x="916467" y="0"/>
                  </a:cubicBezTo>
                  <a:cubicBezTo>
                    <a:pt x="1422618" y="0"/>
                    <a:pt x="1832934" y="304355"/>
                    <a:pt x="1832934" y="679796"/>
                  </a:cubicBezTo>
                  <a:cubicBezTo>
                    <a:pt x="1832934" y="1055237"/>
                    <a:pt x="1422618" y="1359592"/>
                    <a:pt x="916467" y="1359592"/>
                  </a:cubicBezTo>
                  <a:cubicBezTo>
                    <a:pt x="410316" y="1359592"/>
                    <a:pt x="0" y="1055237"/>
                    <a:pt x="0" y="679796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1287" tIns="221968" rIns="291287" bIns="221968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 smtClean="0">
                  <a:solidFill>
                    <a:prstClr val="black"/>
                  </a:solidFill>
                </a:rPr>
                <a:t>в сюжетно-ролевых играх.</a:t>
              </a:r>
              <a:endParaRPr lang="ru-RU" b="1" dirty="0">
                <a:solidFill>
                  <a:prstClr val="black"/>
                </a:solidFill>
              </a:endParaRPr>
            </a:p>
          </p:txBody>
        </p:sp>
        <p:sp>
          <p:nvSpPr>
            <p:cNvPr id="16" name="Полилиния 15"/>
            <p:cNvSpPr/>
            <p:nvPr/>
          </p:nvSpPr>
          <p:spPr>
            <a:xfrm rot="18147936">
              <a:off x="3323673" y="4774126"/>
              <a:ext cx="518337" cy="577826"/>
            </a:xfrm>
            <a:custGeom>
              <a:avLst/>
              <a:gdLst>
                <a:gd name="connsiteX0" fmla="*/ 0 w 518336"/>
                <a:gd name="connsiteY0" fmla="*/ 115565 h 577826"/>
                <a:gd name="connsiteX1" fmla="*/ 259168 w 518336"/>
                <a:gd name="connsiteY1" fmla="*/ 115565 h 577826"/>
                <a:gd name="connsiteX2" fmla="*/ 259168 w 518336"/>
                <a:gd name="connsiteY2" fmla="*/ 0 h 577826"/>
                <a:gd name="connsiteX3" fmla="*/ 518336 w 518336"/>
                <a:gd name="connsiteY3" fmla="*/ 288913 h 577826"/>
                <a:gd name="connsiteX4" fmla="*/ 259168 w 518336"/>
                <a:gd name="connsiteY4" fmla="*/ 577826 h 577826"/>
                <a:gd name="connsiteX5" fmla="*/ 259168 w 518336"/>
                <a:gd name="connsiteY5" fmla="*/ 462261 h 577826"/>
                <a:gd name="connsiteX6" fmla="*/ 0 w 518336"/>
                <a:gd name="connsiteY6" fmla="*/ 462261 h 577826"/>
                <a:gd name="connsiteX7" fmla="*/ 0 w 518336"/>
                <a:gd name="connsiteY7" fmla="*/ 115565 h 57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8336" h="577826">
                  <a:moveTo>
                    <a:pt x="518336" y="462261"/>
                  </a:moveTo>
                  <a:lnTo>
                    <a:pt x="259168" y="462261"/>
                  </a:lnTo>
                  <a:lnTo>
                    <a:pt x="259168" y="577826"/>
                  </a:lnTo>
                  <a:lnTo>
                    <a:pt x="0" y="288913"/>
                  </a:lnTo>
                  <a:lnTo>
                    <a:pt x="259168" y="0"/>
                  </a:lnTo>
                  <a:lnTo>
                    <a:pt x="259168" y="115565"/>
                  </a:lnTo>
                  <a:lnTo>
                    <a:pt x="518336" y="115565"/>
                  </a:lnTo>
                  <a:lnTo>
                    <a:pt x="518336" y="462261"/>
                  </a:lnTo>
                  <a:close/>
                </a:path>
              </a:pathLst>
            </a:custGeom>
            <a:solidFill>
              <a:srgbClr val="CC0000"/>
            </a:solidFill>
          </p:spPr>
          <p:style>
            <a:lnRef idx="0">
              <a:schemeClr val="accent3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5500" tIns="115564" rIns="1" bIns="115565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endParaRPr lang="ru-RU" sz="2400" smtClean="0">
                <a:solidFill>
                  <a:prstClr val="white"/>
                </a:solidFill>
              </a:endParaRPr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2096320" y="5411417"/>
              <a:ext cx="1664739" cy="1359592"/>
            </a:xfrm>
            <a:custGeom>
              <a:avLst/>
              <a:gdLst>
                <a:gd name="connsiteX0" fmla="*/ 0 w 1664739"/>
                <a:gd name="connsiteY0" fmla="*/ 679796 h 1359592"/>
                <a:gd name="connsiteX1" fmla="*/ 832370 w 1664739"/>
                <a:gd name="connsiteY1" fmla="*/ 0 h 1359592"/>
                <a:gd name="connsiteX2" fmla="*/ 1664740 w 1664739"/>
                <a:gd name="connsiteY2" fmla="*/ 679796 h 1359592"/>
                <a:gd name="connsiteX3" fmla="*/ 832370 w 1664739"/>
                <a:gd name="connsiteY3" fmla="*/ 1359592 h 1359592"/>
                <a:gd name="connsiteX4" fmla="*/ 0 w 1664739"/>
                <a:gd name="connsiteY4" fmla="*/ 679796 h 1359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4739" h="1359592">
                  <a:moveTo>
                    <a:pt x="0" y="679796"/>
                  </a:moveTo>
                  <a:cubicBezTo>
                    <a:pt x="0" y="304355"/>
                    <a:pt x="372665" y="0"/>
                    <a:pt x="832370" y="0"/>
                  </a:cubicBezTo>
                  <a:cubicBezTo>
                    <a:pt x="1292075" y="0"/>
                    <a:pt x="1664740" y="304355"/>
                    <a:pt x="1664740" y="679796"/>
                  </a:cubicBezTo>
                  <a:cubicBezTo>
                    <a:pt x="1664740" y="1055237"/>
                    <a:pt x="1292075" y="1359592"/>
                    <a:pt x="832370" y="1359592"/>
                  </a:cubicBezTo>
                  <a:cubicBezTo>
                    <a:pt x="372665" y="1359592"/>
                    <a:pt x="0" y="1055237"/>
                    <a:pt x="0" y="679796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6655" tIns="221968" rIns="266655" bIns="221968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 smtClean="0">
                  <a:solidFill>
                    <a:prstClr val="black"/>
                  </a:solidFill>
                </a:rPr>
                <a:t>перед </a:t>
              </a:r>
              <a:r>
                <a:rPr lang="ru-RU" b="1" dirty="0">
                  <a:solidFill>
                    <a:prstClr val="black"/>
                  </a:solidFill>
                </a:rPr>
                <a:t>дневным </a:t>
              </a:r>
              <a:r>
                <a:rPr lang="ru-RU" b="1" dirty="0" smtClean="0">
                  <a:solidFill>
                    <a:prstClr val="black"/>
                  </a:solidFill>
                </a:rPr>
                <a:t>сном;</a:t>
              </a:r>
              <a:endParaRPr lang="ru-RU" b="1" dirty="0">
                <a:solidFill>
                  <a:prstClr val="black"/>
                </a:solidFill>
              </a:endParaRPr>
            </a:p>
          </p:txBody>
        </p:sp>
        <p:sp>
          <p:nvSpPr>
            <p:cNvPr id="18" name="Полилиния 17"/>
            <p:cNvSpPr/>
            <p:nvPr/>
          </p:nvSpPr>
          <p:spPr>
            <a:xfrm rot="19957812">
              <a:off x="2455988" y="4286603"/>
              <a:ext cx="627132" cy="577826"/>
            </a:xfrm>
            <a:custGeom>
              <a:avLst/>
              <a:gdLst>
                <a:gd name="connsiteX0" fmla="*/ 0 w 627131"/>
                <a:gd name="connsiteY0" fmla="*/ 115565 h 577826"/>
                <a:gd name="connsiteX1" fmla="*/ 338218 w 627131"/>
                <a:gd name="connsiteY1" fmla="*/ 115565 h 577826"/>
                <a:gd name="connsiteX2" fmla="*/ 338218 w 627131"/>
                <a:gd name="connsiteY2" fmla="*/ 0 h 577826"/>
                <a:gd name="connsiteX3" fmla="*/ 627131 w 627131"/>
                <a:gd name="connsiteY3" fmla="*/ 288913 h 577826"/>
                <a:gd name="connsiteX4" fmla="*/ 338218 w 627131"/>
                <a:gd name="connsiteY4" fmla="*/ 577826 h 577826"/>
                <a:gd name="connsiteX5" fmla="*/ 338218 w 627131"/>
                <a:gd name="connsiteY5" fmla="*/ 462261 h 577826"/>
                <a:gd name="connsiteX6" fmla="*/ 0 w 627131"/>
                <a:gd name="connsiteY6" fmla="*/ 462261 h 577826"/>
                <a:gd name="connsiteX7" fmla="*/ 0 w 627131"/>
                <a:gd name="connsiteY7" fmla="*/ 115565 h 57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7131" h="577826">
                  <a:moveTo>
                    <a:pt x="627131" y="462261"/>
                  </a:moveTo>
                  <a:lnTo>
                    <a:pt x="288913" y="462261"/>
                  </a:lnTo>
                  <a:lnTo>
                    <a:pt x="288913" y="577826"/>
                  </a:lnTo>
                  <a:lnTo>
                    <a:pt x="0" y="288913"/>
                  </a:lnTo>
                  <a:lnTo>
                    <a:pt x="288913" y="0"/>
                  </a:lnTo>
                  <a:lnTo>
                    <a:pt x="288913" y="115565"/>
                  </a:lnTo>
                  <a:lnTo>
                    <a:pt x="627131" y="115565"/>
                  </a:lnTo>
                  <a:lnTo>
                    <a:pt x="627131" y="462261"/>
                  </a:lnTo>
                  <a:close/>
                </a:path>
              </a:pathLst>
            </a:custGeom>
            <a:solidFill>
              <a:srgbClr val="CC0000"/>
            </a:solidFill>
          </p:spPr>
          <p:style>
            <a:lnRef idx="0">
              <a:schemeClr val="accent3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3348" tIns="115564" rIns="0" bIns="115565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endParaRPr lang="ru-RU" sz="2400" smtClean="0">
                <a:solidFill>
                  <a:prstClr val="white"/>
                </a:solidFill>
              </a:endParaRPr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561830" y="4564663"/>
              <a:ext cx="1831072" cy="1359592"/>
            </a:xfrm>
            <a:custGeom>
              <a:avLst/>
              <a:gdLst>
                <a:gd name="connsiteX0" fmla="*/ 0 w 1831072"/>
                <a:gd name="connsiteY0" fmla="*/ 679796 h 1359592"/>
                <a:gd name="connsiteX1" fmla="*/ 915536 w 1831072"/>
                <a:gd name="connsiteY1" fmla="*/ 0 h 1359592"/>
                <a:gd name="connsiteX2" fmla="*/ 1831072 w 1831072"/>
                <a:gd name="connsiteY2" fmla="*/ 679796 h 1359592"/>
                <a:gd name="connsiteX3" fmla="*/ 915536 w 1831072"/>
                <a:gd name="connsiteY3" fmla="*/ 1359592 h 1359592"/>
                <a:gd name="connsiteX4" fmla="*/ 0 w 1831072"/>
                <a:gd name="connsiteY4" fmla="*/ 679796 h 1359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1072" h="1359592">
                  <a:moveTo>
                    <a:pt x="0" y="679796"/>
                  </a:moveTo>
                  <a:cubicBezTo>
                    <a:pt x="0" y="304355"/>
                    <a:pt x="409899" y="0"/>
                    <a:pt x="915536" y="0"/>
                  </a:cubicBezTo>
                  <a:cubicBezTo>
                    <a:pt x="1421173" y="0"/>
                    <a:pt x="1831072" y="304355"/>
                    <a:pt x="1831072" y="679796"/>
                  </a:cubicBezTo>
                  <a:cubicBezTo>
                    <a:pt x="1831072" y="1055237"/>
                    <a:pt x="1421173" y="1359592"/>
                    <a:pt x="915536" y="1359592"/>
                  </a:cubicBezTo>
                  <a:cubicBezTo>
                    <a:pt x="409899" y="1359592"/>
                    <a:pt x="0" y="1055237"/>
                    <a:pt x="0" y="679796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1014" tIns="221968" rIns="291014" bIns="221968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 smtClean="0">
                  <a:solidFill>
                    <a:prstClr val="black"/>
                  </a:solidFill>
                </a:rPr>
                <a:t>при пробуждении;</a:t>
              </a:r>
              <a:endParaRPr lang="ru-RU" b="1" dirty="0">
                <a:solidFill>
                  <a:prstClr val="black"/>
                </a:solidFill>
              </a:endParaRPr>
            </a:p>
          </p:txBody>
        </p:sp>
        <p:sp>
          <p:nvSpPr>
            <p:cNvPr id="20" name="Полилиния 19"/>
            <p:cNvSpPr/>
            <p:nvPr/>
          </p:nvSpPr>
          <p:spPr>
            <a:xfrm rot="21524256">
              <a:off x="2505220" y="3458064"/>
              <a:ext cx="367442" cy="577827"/>
            </a:xfrm>
            <a:custGeom>
              <a:avLst/>
              <a:gdLst>
                <a:gd name="connsiteX0" fmla="*/ 0 w 367441"/>
                <a:gd name="connsiteY0" fmla="*/ 115565 h 577826"/>
                <a:gd name="connsiteX1" fmla="*/ 183721 w 367441"/>
                <a:gd name="connsiteY1" fmla="*/ 115565 h 577826"/>
                <a:gd name="connsiteX2" fmla="*/ 183721 w 367441"/>
                <a:gd name="connsiteY2" fmla="*/ 0 h 577826"/>
                <a:gd name="connsiteX3" fmla="*/ 367441 w 367441"/>
                <a:gd name="connsiteY3" fmla="*/ 288913 h 577826"/>
                <a:gd name="connsiteX4" fmla="*/ 183721 w 367441"/>
                <a:gd name="connsiteY4" fmla="*/ 577826 h 577826"/>
                <a:gd name="connsiteX5" fmla="*/ 183721 w 367441"/>
                <a:gd name="connsiteY5" fmla="*/ 462261 h 577826"/>
                <a:gd name="connsiteX6" fmla="*/ 0 w 367441"/>
                <a:gd name="connsiteY6" fmla="*/ 462261 h 577826"/>
                <a:gd name="connsiteX7" fmla="*/ 0 w 367441"/>
                <a:gd name="connsiteY7" fmla="*/ 115565 h 57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7441" h="577826">
                  <a:moveTo>
                    <a:pt x="367441" y="462261"/>
                  </a:moveTo>
                  <a:lnTo>
                    <a:pt x="183720" y="462261"/>
                  </a:lnTo>
                  <a:lnTo>
                    <a:pt x="183720" y="577826"/>
                  </a:lnTo>
                  <a:lnTo>
                    <a:pt x="0" y="288913"/>
                  </a:lnTo>
                  <a:lnTo>
                    <a:pt x="183720" y="0"/>
                  </a:lnTo>
                  <a:lnTo>
                    <a:pt x="183720" y="115565"/>
                  </a:lnTo>
                  <a:lnTo>
                    <a:pt x="367441" y="115565"/>
                  </a:lnTo>
                  <a:lnTo>
                    <a:pt x="367441" y="462261"/>
                  </a:lnTo>
                  <a:close/>
                </a:path>
              </a:pathLst>
            </a:custGeom>
            <a:solidFill>
              <a:srgbClr val="CC0000"/>
            </a:solidFill>
          </p:spPr>
          <p:style>
            <a:lnRef idx="0">
              <a:schemeClr val="accent3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0232" tIns="115566" rIns="0" bIns="115564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endParaRPr lang="ru-RU" sz="2400">
                <a:solidFill>
                  <a:prstClr val="white"/>
                </a:solidFill>
              </a:endParaRPr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251520" y="3107163"/>
              <a:ext cx="2081073" cy="1341197"/>
            </a:xfrm>
            <a:custGeom>
              <a:avLst/>
              <a:gdLst>
                <a:gd name="connsiteX0" fmla="*/ 0 w 2081073"/>
                <a:gd name="connsiteY0" fmla="*/ 670599 h 1341197"/>
                <a:gd name="connsiteX1" fmla="*/ 1040537 w 2081073"/>
                <a:gd name="connsiteY1" fmla="*/ 0 h 1341197"/>
                <a:gd name="connsiteX2" fmla="*/ 2081074 w 2081073"/>
                <a:gd name="connsiteY2" fmla="*/ 670599 h 1341197"/>
                <a:gd name="connsiteX3" fmla="*/ 1040537 w 2081073"/>
                <a:gd name="connsiteY3" fmla="*/ 1341198 h 1341197"/>
                <a:gd name="connsiteX4" fmla="*/ 0 w 2081073"/>
                <a:gd name="connsiteY4" fmla="*/ 670599 h 1341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1073" h="1341197">
                  <a:moveTo>
                    <a:pt x="0" y="670599"/>
                  </a:moveTo>
                  <a:cubicBezTo>
                    <a:pt x="0" y="300237"/>
                    <a:pt x="465864" y="0"/>
                    <a:pt x="1040537" y="0"/>
                  </a:cubicBezTo>
                  <a:cubicBezTo>
                    <a:pt x="1615210" y="0"/>
                    <a:pt x="2081074" y="300237"/>
                    <a:pt x="2081074" y="670599"/>
                  </a:cubicBezTo>
                  <a:cubicBezTo>
                    <a:pt x="2081074" y="1040961"/>
                    <a:pt x="1615210" y="1341198"/>
                    <a:pt x="1040537" y="1341198"/>
                  </a:cubicBezTo>
                  <a:cubicBezTo>
                    <a:pt x="465864" y="1341198"/>
                    <a:pt x="0" y="1040961"/>
                    <a:pt x="0" y="670599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27626" tIns="219274" rIns="327626" bIns="219274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 smtClean="0">
                  <a:solidFill>
                    <a:prstClr val="black"/>
                  </a:solidFill>
                </a:rPr>
                <a:t>во время праздников и развлечений;</a:t>
              </a:r>
              <a:endParaRPr lang="ru-RU" b="1" dirty="0">
                <a:solidFill>
                  <a:prstClr val="black"/>
                </a:solidFill>
              </a:endParaRPr>
            </a:p>
          </p:txBody>
        </p:sp>
        <p:sp>
          <p:nvSpPr>
            <p:cNvPr id="22" name="Полилиния 21"/>
            <p:cNvSpPr/>
            <p:nvPr/>
          </p:nvSpPr>
          <p:spPr>
            <a:xfrm rot="23901403">
              <a:off x="2899540" y="2382660"/>
              <a:ext cx="470387" cy="577827"/>
            </a:xfrm>
            <a:custGeom>
              <a:avLst/>
              <a:gdLst>
                <a:gd name="connsiteX0" fmla="*/ 0 w 470386"/>
                <a:gd name="connsiteY0" fmla="*/ 115565 h 577826"/>
                <a:gd name="connsiteX1" fmla="*/ 235193 w 470386"/>
                <a:gd name="connsiteY1" fmla="*/ 115565 h 577826"/>
                <a:gd name="connsiteX2" fmla="*/ 235193 w 470386"/>
                <a:gd name="connsiteY2" fmla="*/ 0 h 577826"/>
                <a:gd name="connsiteX3" fmla="*/ 470386 w 470386"/>
                <a:gd name="connsiteY3" fmla="*/ 288913 h 577826"/>
                <a:gd name="connsiteX4" fmla="*/ 235193 w 470386"/>
                <a:gd name="connsiteY4" fmla="*/ 577826 h 577826"/>
                <a:gd name="connsiteX5" fmla="*/ 235193 w 470386"/>
                <a:gd name="connsiteY5" fmla="*/ 462261 h 577826"/>
                <a:gd name="connsiteX6" fmla="*/ 0 w 470386"/>
                <a:gd name="connsiteY6" fmla="*/ 462261 h 577826"/>
                <a:gd name="connsiteX7" fmla="*/ 0 w 470386"/>
                <a:gd name="connsiteY7" fmla="*/ 115565 h 57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0386" h="577826">
                  <a:moveTo>
                    <a:pt x="470386" y="462261"/>
                  </a:moveTo>
                  <a:lnTo>
                    <a:pt x="235193" y="462261"/>
                  </a:lnTo>
                  <a:lnTo>
                    <a:pt x="235193" y="577826"/>
                  </a:lnTo>
                  <a:lnTo>
                    <a:pt x="0" y="288913"/>
                  </a:lnTo>
                  <a:lnTo>
                    <a:pt x="235193" y="0"/>
                  </a:lnTo>
                  <a:lnTo>
                    <a:pt x="235193" y="115565"/>
                  </a:lnTo>
                  <a:lnTo>
                    <a:pt x="470386" y="115565"/>
                  </a:lnTo>
                  <a:lnTo>
                    <a:pt x="470386" y="462261"/>
                  </a:lnTo>
                  <a:close/>
                </a:path>
              </a:pathLst>
            </a:custGeom>
            <a:solidFill>
              <a:srgbClr val="CC0000"/>
            </a:solidFill>
          </p:spPr>
          <p:style>
            <a:lnRef idx="0">
              <a:schemeClr val="accent3">
                <a:tint val="60000"/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tint val="6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1116" tIns="115565" rIns="0" bIns="115565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Aft>
                  <a:spcPct val="35000"/>
                </a:spcAft>
              </a:pPr>
              <a:endParaRPr lang="ru-RU" sz="2400" smtClean="0">
                <a:solidFill>
                  <a:prstClr val="white"/>
                </a:solidFill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51520" y="362289"/>
              <a:ext cx="2943776" cy="2384834"/>
            </a:xfrm>
            <a:custGeom>
              <a:avLst/>
              <a:gdLst>
                <a:gd name="connsiteX0" fmla="*/ 0 w 2943776"/>
                <a:gd name="connsiteY0" fmla="*/ 1192417 h 2384834"/>
                <a:gd name="connsiteX1" fmla="*/ 1471888 w 2943776"/>
                <a:gd name="connsiteY1" fmla="*/ 0 h 2384834"/>
                <a:gd name="connsiteX2" fmla="*/ 2943776 w 2943776"/>
                <a:gd name="connsiteY2" fmla="*/ 1192417 h 2384834"/>
                <a:gd name="connsiteX3" fmla="*/ 1471888 w 2943776"/>
                <a:gd name="connsiteY3" fmla="*/ 2384834 h 2384834"/>
                <a:gd name="connsiteX4" fmla="*/ 0 w 2943776"/>
                <a:gd name="connsiteY4" fmla="*/ 1192417 h 2384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3776" h="2384834">
                  <a:moveTo>
                    <a:pt x="0" y="1192417"/>
                  </a:moveTo>
                  <a:cubicBezTo>
                    <a:pt x="0" y="533863"/>
                    <a:pt x="658987" y="0"/>
                    <a:pt x="1471888" y="0"/>
                  </a:cubicBezTo>
                  <a:cubicBezTo>
                    <a:pt x="2284789" y="0"/>
                    <a:pt x="2943776" y="533863"/>
                    <a:pt x="2943776" y="1192417"/>
                  </a:cubicBezTo>
                  <a:cubicBezTo>
                    <a:pt x="2943776" y="1850971"/>
                    <a:pt x="2284789" y="2384834"/>
                    <a:pt x="1471888" y="2384834"/>
                  </a:cubicBezTo>
                  <a:cubicBezTo>
                    <a:pt x="658987" y="2384834"/>
                    <a:pt x="0" y="1850971"/>
                    <a:pt x="0" y="1192417"/>
                  </a:cubicBez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53966" tIns="372111" rIns="453966" bIns="372111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 smtClean="0">
                  <a:solidFill>
                    <a:prstClr val="black"/>
                  </a:solidFill>
                </a:rPr>
                <a:t>на утренней гимнастике и в непосредственной образовательной деятельности (область «Физическая культура»);</a:t>
              </a:r>
              <a:endParaRPr lang="ru-RU" b="1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00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-35646" y="-61796"/>
            <a:ext cx="9144001" cy="6514116"/>
            <a:chOff x="787132" y="253223"/>
            <a:chExt cx="8196255" cy="6140533"/>
          </a:xfrm>
          <a:solidFill>
            <a:srgbClr val="CC0000"/>
          </a:solidFill>
        </p:grpSpPr>
        <p:sp>
          <p:nvSpPr>
            <p:cNvPr id="4" name="Полилиния 3"/>
            <p:cNvSpPr/>
            <p:nvPr/>
          </p:nvSpPr>
          <p:spPr>
            <a:xfrm>
              <a:off x="3770639" y="253223"/>
              <a:ext cx="2497700" cy="1795196"/>
            </a:xfrm>
            <a:custGeom>
              <a:avLst/>
              <a:gdLst>
                <a:gd name="connsiteX0" fmla="*/ 0 w 2151471"/>
                <a:gd name="connsiteY0" fmla="*/ 734651 h 1469301"/>
                <a:gd name="connsiteX1" fmla="*/ 1075736 w 2151471"/>
                <a:gd name="connsiteY1" fmla="*/ 0 h 1469301"/>
                <a:gd name="connsiteX2" fmla="*/ 2151472 w 2151471"/>
                <a:gd name="connsiteY2" fmla="*/ 734651 h 1469301"/>
                <a:gd name="connsiteX3" fmla="*/ 1075736 w 2151471"/>
                <a:gd name="connsiteY3" fmla="*/ 1469302 h 1469301"/>
                <a:gd name="connsiteX4" fmla="*/ 0 w 2151471"/>
                <a:gd name="connsiteY4" fmla="*/ 734651 h 1469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1471" h="1469301">
                  <a:moveTo>
                    <a:pt x="0" y="734651"/>
                  </a:moveTo>
                  <a:cubicBezTo>
                    <a:pt x="0" y="328914"/>
                    <a:pt x="481623" y="0"/>
                    <a:pt x="1075736" y="0"/>
                  </a:cubicBezTo>
                  <a:cubicBezTo>
                    <a:pt x="1669849" y="0"/>
                    <a:pt x="2151472" y="328914"/>
                    <a:pt x="2151472" y="734651"/>
                  </a:cubicBezTo>
                  <a:cubicBezTo>
                    <a:pt x="2151472" y="1140388"/>
                    <a:pt x="1669849" y="1469302"/>
                    <a:pt x="1075736" y="1469302"/>
                  </a:cubicBezTo>
                  <a:cubicBezTo>
                    <a:pt x="481623" y="1469302"/>
                    <a:pt x="0" y="1140388"/>
                    <a:pt x="0" y="734651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5396" tIns="235494" rIns="335396" bIns="23549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u="sng" kern="1200" dirty="0" smtClean="0">
                  <a:solidFill>
                    <a:schemeClr val="tx2">
                      <a:lumMod val="75000"/>
                    </a:schemeClr>
                  </a:solidFill>
                </a:rPr>
                <a:t>Использование музыки 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u="sng" kern="1200" dirty="0" smtClean="0">
                  <a:solidFill>
                    <a:srgbClr val="C00000"/>
                  </a:solidFill>
                </a:rPr>
                <a:t>в совместной деятельности педагога с детьми</a:t>
              </a:r>
              <a:r>
                <a:rPr lang="ru-RU" sz="2000" b="1" kern="1200" dirty="0" smtClean="0">
                  <a:solidFill>
                    <a:prstClr val="black"/>
                  </a:solidFill>
                </a:rPr>
                <a:t>:</a:t>
              </a:r>
              <a:endParaRPr lang="ru-RU" sz="2000" kern="1200" dirty="0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6303440" y="800595"/>
              <a:ext cx="664305" cy="597883"/>
            </a:xfrm>
            <a:custGeom>
              <a:avLst/>
              <a:gdLst>
                <a:gd name="connsiteX0" fmla="*/ 0 w 306283"/>
                <a:gd name="connsiteY0" fmla="*/ 104083 h 520414"/>
                <a:gd name="connsiteX1" fmla="*/ 153142 w 306283"/>
                <a:gd name="connsiteY1" fmla="*/ 104083 h 520414"/>
                <a:gd name="connsiteX2" fmla="*/ 153142 w 306283"/>
                <a:gd name="connsiteY2" fmla="*/ 0 h 520414"/>
                <a:gd name="connsiteX3" fmla="*/ 306283 w 306283"/>
                <a:gd name="connsiteY3" fmla="*/ 260207 h 520414"/>
                <a:gd name="connsiteX4" fmla="*/ 153142 w 306283"/>
                <a:gd name="connsiteY4" fmla="*/ 520414 h 520414"/>
                <a:gd name="connsiteX5" fmla="*/ 153142 w 306283"/>
                <a:gd name="connsiteY5" fmla="*/ 416331 h 520414"/>
                <a:gd name="connsiteX6" fmla="*/ 0 w 306283"/>
                <a:gd name="connsiteY6" fmla="*/ 416331 h 520414"/>
                <a:gd name="connsiteX7" fmla="*/ 0 w 306283"/>
                <a:gd name="connsiteY7" fmla="*/ 104083 h 52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6283" h="520414">
                  <a:moveTo>
                    <a:pt x="0" y="104083"/>
                  </a:moveTo>
                  <a:lnTo>
                    <a:pt x="153142" y="104083"/>
                  </a:lnTo>
                  <a:lnTo>
                    <a:pt x="153142" y="0"/>
                  </a:lnTo>
                  <a:lnTo>
                    <a:pt x="306283" y="260207"/>
                  </a:lnTo>
                  <a:lnTo>
                    <a:pt x="153142" y="520414"/>
                  </a:lnTo>
                  <a:lnTo>
                    <a:pt x="153142" y="416331"/>
                  </a:lnTo>
                  <a:lnTo>
                    <a:pt x="0" y="416331"/>
                  </a:lnTo>
                  <a:lnTo>
                    <a:pt x="0" y="104083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04083" rIns="91884" bIns="104082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200" kern="1200"/>
            </a:p>
          </p:txBody>
        </p:sp>
        <p:sp>
          <p:nvSpPr>
            <p:cNvPr id="6" name="Полилиния 5"/>
            <p:cNvSpPr/>
            <p:nvPr/>
          </p:nvSpPr>
          <p:spPr>
            <a:xfrm>
              <a:off x="6934323" y="253224"/>
              <a:ext cx="1889644" cy="1615159"/>
            </a:xfrm>
            <a:custGeom>
              <a:avLst/>
              <a:gdLst>
                <a:gd name="connsiteX0" fmla="*/ 0 w 1553187"/>
                <a:gd name="connsiteY0" fmla="*/ 612253 h 1224505"/>
                <a:gd name="connsiteX1" fmla="*/ 776594 w 1553187"/>
                <a:gd name="connsiteY1" fmla="*/ 0 h 1224505"/>
                <a:gd name="connsiteX2" fmla="*/ 1553188 w 1553187"/>
                <a:gd name="connsiteY2" fmla="*/ 612253 h 1224505"/>
                <a:gd name="connsiteX3" fmla="*/ 776594 w 1553187"/>
                <a:gd name="connsiteY3" fmla="*/ 1224506 h 1224505"/>
                <a:gd name="connsiteX4" fmla="*/ 0 w 1553187"/>
                <a:gd name="connsiteY4" fmla="*/ 612253 h 1224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3187" h="1224505">
                  <a:moveTo>
                    <a:pt x="0" y="612253"/>
                  </a:moveTo>
                  <a:cubicBezTo>
                    <a:pt x="0" y="274115"/>
                    <a:pt x="347693" y="0"/>
                    <a:pt x="776594" y="0"/>
                  </a:cubicBezTo>
                  <a:cubicBezTo>
                    <a:pt x="1205495" y="0"/>
                    <a:pt x="1553188" y="274115"/>
                    <a:pt x="1553188" y="612253"/>
                  </a:cubicBezTo>
                  <a:cubicBezTo>
                    <a:pt x="1553188" y="950391"/>
                    <a:pt x="1205495" y="1224506"/>
                    <a:pt x="776594" y="1224506"/>
                  </a:cubicBezTo>
                  <a:cubicBezTo>
                    <a:pt x="347693" y="1224506"/>
                    <a:pt x="0" y="950391"/>
                    <a:pt x="0" y="61225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0319" tIns="202185" rIns="250319" bIns="202185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u="sng" kern="1200" dirty="0" smtClean="0">
                  <a:solidFill>
                    <a:schemeClr val="tx2">
                      <a:lumMod val="75000"/>
                    </a:schemeClr>
                  </a:solidFill>
                </a:rPr>
                <a:t>во время праздников и развлечений</a:t>
              </a:r>
              <a:endParaRPr lang="ru-RU" sz="1800" b="1" u="sng" kern="12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7" name="Полилиния 6"/>
            <p:cNvSpPr/>
            <p:nvPr/>
          </p:nvSpPr>
          <p:spPr>
            <a:xfrm rot="7359266">
              <a:off x="3867864" y="4194587"/>
              <a:ext cx="667270" cy="333438"/>
            </a:xfrm>
            <a:custGeom>
              <a:avLst/>
              <a:gdLst>
                <a:gd name="connsiteX0" fmla="*/ 0 w 649976"/>
                <a:gd name="connsiteY0" fmla="*/ 104083 h 520414"/>
                <a:gd name="connsiteX1" fmla="*/ 389769 w 649976"/>
                <a:gd name="connsiteY1" fmla="*/ 104083 h 520414"/>
                <a:gd name="connsiteX2" fmla="*/ 389769 w 649976"/>
                <a:gd name="connsiteY2" fmla="*/ 0 h 520414"/>
                <a:gd name="connsiteX3" fmla="*/ 649976 w 649976"/>
                <a:gd name="connsiteY3" fmla="*/ 260207 h 520414"/>
                <a:gd name="connsiteX4" fmla="*/ 389769 w 649976"/>
                <a:gd name="connsiteY4" fmla="*/ 520414 h 520414"/>
                <a:gd name="connsiteX5" fmla="*/ 389769 w 649976"/>
                <a:gd name="connsiteY5" fmla="*/ 416331 h 520414"/>
                <a:gd name="connsiteX6" fmla="*/ 0 w 649976"/>
                <a:gd name="connsiteY6" fmla="*/ 416331 h 520414"/>
                <a:gd name="connsiteX7" fmla="*/ 0 w 649976"/>
                <a:gd name="connsiteY7" fmla="*/ 104083 h 52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9976" h="520414">
                  <a:moveTo>
                    <a:pt x="0" y="104083"/>
                  </a:moveTo>
                  <a:lnTo>
                    <a:pt x="389769" y="104083"/>
                  </a:lnTo>
                  <a:lnTo>
                    <a:pt x="389769" y="0"/>
                  </a:lnTo>
                  <a:lnTo>
                    <a:pt x="649976" y="260207"/>
                  </a:lnTo>
                  <a:lnTo>
                    <a:pt x="389769" y="520414"/>
                  </a:lnTo>
                  <a:lnTo>
                    <a:pt x="389769" y="416331"/>
                  </a:lnTo>
                  <a:lnTo>
                    <a:pt x="0" y="416331"/>
                  </a:lnTo>
                  <a:lnTo>
                    <a:pt x="0" y="104083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04082" rIns="156123" bIns="104083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200" kern="1200"/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6635593" y="2370943"/>
              <a:ext cx="2347792" cy="1936468"/>
            </a:xfrm>
            <a:custGeom>
              <a:avLst/>
              <a:gdLst>
                <a:gd name="connsiteX0" fmla="*/ 0 w 1571248"/>
                <a:gd name="connsiteY0" fmla="*/ 612253 h 1224505"/>
                <a:gd name="connsiteX1" fmla="*/ 785624 w 1571248"/>
                <a:gd name="connsiteY1" fmla="*/ 0 h 1224505"/>
                <a:gd name="connsiteX2" fmla="*/ 1571248 w 1571248"/>
                <a:gd name="connsiteY2" fmla="*/ 612253 h 1224505"/>
                <a:gd name="connsiteX3" fmla="*/ 785624 w 1571248"/>
                <a:gd name="connsiteY3" fmla="*/ 1224506 h 1224505"/>
                <a:gd name="connsiteX4" fmla="*/ 0 w 1571248"/>
                <a:gd name="connsiteY4" fmla="*/ 612253 h 1224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1248" h="1224505">
                  <a:moveTo>
                    <a:pt x="0" y="612253"/>
                  </a:moveTo>
                  <a:cubicBezTo>
                    <a:pt x="0" y="274115"/>
                    <a:pt x="351736" y="0"/>
                    <a:pt x="785624" y="0"/>
                  </a:cubicBezTo>
                  <a:cubicBezTo>
                    <a:pt x="1219512" y="0"/>
                    <a:pt x="1571248" y="274115"/>
                    <a:pt x="1571248" y="612253"/>
                  </a:cubicBezTo>
                  <a:cubicBezTo>
                    <a:pt x="1571248" y="950391"/>
                    <a:pt x="1219512" y="1224506"/>
                    <a:pt x="785624" y="1224506"/>
                  </a:cubicBezTo>
                  <a:cubicBezTo>
                    <a:pt x="351736" y="1224506"/>
                    <a:pt x="0" y="950391"/>
                    <a:pt x="0" y="61225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0424" tIns="199645" rIns="250424" bIns="199645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>
                  <a:solidFill>
                    <a:schemeClr val="tx1"/>
                  </a:solidFill>
                </a:rPr>
                <a:t>в непосредственной образовательной деятельности (в различных образовательных областях</a:t>
              </a:r>
              <a:r>
                <a:rPr lang="ru-RU" b="1" dirty="0" smtClean="0">
                  <a:solidFill>
                    <a:schemeClr val="tx1"/>
                  </a:solidFill>
                </a:rPr>
                <a:t>)</a:t>
              </a:r>
              <a:endParaRPr lang="ru-RU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 rot="1890973">
              <a:off x="5992264" y="3866805"/>
              <a:ext cx="1286658" cy="377413"/>
            </a:xfrm>
            <a:custGeom>
              <a:avLst/>
              <a:gdLst>
                <a:gd name="connsiteX0" fmla="*/ 0 w 1286658"/>
                <a:gd name="connsiteY0" fmla="*/ 104083 h 520414"/>
                <a:gd name="connsiteX1" fmla="*/ 1026451 w 1286658"/>
                <a:gd name="connsiteY1" fmla="*/ 104083 h 520414"/>
                <a:gd name="connsiteX2" fmla="*/ 1026451 w 1286658"/>
                <a:gd name="connsiteY2" fmla="*/ 0 h 520414"/>
                <a:gd name="connsiteX3" fmla="*/ 1286658 w 1286658"/>
                <a:gd name="connsiteY3" fmla="*/ 260207 h 520414"/>
                <a:gd name="connsiteX4" fmla="*/ 1026451 w 1286658"/>
                <a:gd name="connsiteY4" fmla="*/ 520414 h 520414"/>
                <a:gd name="connsiteX5" fmla="*/ 1026451 w 1286658"/>
                <a:gd name="connsiteY5" fmla="*/ 416331 h 520414"/>
                <a:gd name="connsiteX6" fmla="*/ 0 w 1286658"/>
                <a:gd name="connsiteY6" fmla="*/ 416331 h 520414"/>
                <a:gd name="connsiteX7" fmla="*/ 0 w 1286658"/>
                <a:gd name="connsiteY7" fmla="*/ 104083 h 52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86658" h="520414">
                  <a:moveTo>
                    <a:pt x="0" y="104083"/>
                  </a:moveTo>
                  <a:lnTo>
                    <a:pt x="1026451" y="104083"/>
                  </a:lnTo>
                  <a:lnTo>
                    <a:pt x="1026451" y="0"/>
                  </a:lnTo>
                  <a:lnTo>
                    <a:pt x="1286658" y="260207"/>
                  </a:lnTo>
                  <a:lnTo>
                    <a:pt x="1026451" y="520414"/>
                  </a:lnTo>
                  <a:lnTo>
                    <a:pt x="1026451" y="416331"/>
                  </a:lnTo>
                  <a:lnTo>
                    <a:pt x="0" y="416331"/>
                  </a:lnTo>
                  <a:lnTo>
                    <a:pt x="0" y="104083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04082" rIns="156123" bIns="104083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200" kern="1200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7598746" y="4307413"/>
              <a:ext cx="1384641" cy="1224505"/>
            </a:xfrm>
            <a:custGeom>
              <a:avLst/>
              <a:gdLst>
                <a:gd name="connsiteX0" fmla="*/ 0 w 1224505"/>
                <a:gd name="connsiteY0" fmla="*/ 612253 h 1224505"/>
                <a:gd name="connsiteX1" fmla="*/ 612253 w 1224505"/>
                <a:gd name="connsiteY1" fmla="*/ 0 h 1224505"/>
                <a:gd name="connsiteX2" fmla="*/ 1224506 w 1224505"/>
                <a:gd name="connsiteY2" fmla="*/ 612253 h 1224505"/>
                <a:gd name="connsiteX3" fmla="*/ 612253 w 1224505"/>
                <a:gd name="connsiteY3" fmla="*/ 1224506 h 1224505"/>
                <a:gd name="connsiteX4" fmla="*/ 0 w 1224505"/>
                <a:gd name="connsiteY4" fmla="*/ 612253 h 1224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4505" h="1224505">
                  <a:moveTo>
                    <a:pt x="0" y="612253"/>
                  </a:moveTo>
                  <a:cubicBezTo>
                    <a:pt x="0" y="274115"/>
                    <a:pt x="274115" y="0"/>
                    <a:pt x="612253" y="0"/>
                  </a:cubicBezTo>
                  <a:cubicBezTo>
                    <a:pt x="950391" y="0"/>
                    <a:pt x="1224506" y="274115"/>
                    <a:pt x="1224506" y="612253"/>
                  </a:cubicBezTo>
                  <a:cubicBezTo>
                    <a:pt x="1224506" y="950391"/>
                    <a:pt x="950391" y="1224506"/>
                    <a:pt x="612253" y="1224506"/>
                  </a:cubicBezTo>
                  <a:cubicBezTo>
                    <a:pt x="274115" y="1224506"/>
                    <a:pt x="0" y="950391"/>
                    <a:pt x="0" y="61225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9645" tIns="199645" rIns="199645" bIns="199645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>
                  <a:solidFill>
                    <a:schemeClr val="tx1"/>
                  </a:solidFill>
                </a:rPr>
                <a:t>в театрализованной деятельности</a:t>
              </a:r>
              <a:endParaRPr lang="ru-RU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6061729" y="3058084"/>
              <a:ext cx="573864" cy="365419"/>
            </a:xfrm>
            <a:custGeom>
              <a:avLst/>
              <a:gdLst>
                <a:gd name="connsiteX0" fmla="*/ 0 w 1239841"/>
                <a:gd name="connsiteY0" fmla="*/ 94621 h 473103"/>
                <a:gd name="connsiteX1" fmla="*/ 1003290 w 1239841"/>
                <a:gd name="connsiteY1" fmla="*/ 94621 h 473103"/>
                <a:gd name="connsiteX2" fmla="*/ 1003290 w 1239841"/>
                <a:gd name="connsiteY2" fmla="*/ 0 h 473103"/>
                <a:gd name="connsiteX3" fmla="*/ 1239841 w 1239841"/>
                <a:gd name="connsiteY3" fmla="*/ 236552 h 473103"/>
                <a:gd name="connsiteX4" fmla="*/ 1003290 w 1239841"/>
                <a:gd name="connsiteY4" fmla="*/ 473103 h 473103"/>
                <a:gd name="connsiteX5" fmla="*/ 1003290 w 1239841"/>
                <a:gd name="connsiteY5" fmla="*/ 378482 h 473103"/>
                <a:gd name="connsiteX6" fmla="*/ 0 w 1239841"/>
                <a:gd name="connsiteY6" fmla="*/ 378482 h 473103"/>
                <a:gd name="connsiteX7" fmla="*/ 0 w 1239841"/>
                <a:gd name="connsiteY7" fmla="*/ 94621 h 473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9841" h="473103">
                  <a:moveTo>
                    <a:pt x="0" y="94621"/>
                  </a:moveTo>
                  <a:lnTo>
                    <a:pt x="1003290" y="94621"/>
                  </a:lnTo>
                  <a:lnTo>
                    <a:pt x="1003290" y="0"/>
                  </a:lnTo>
                  <a:lnTo>
                    <a:pt x="1239841" y="236552"/>
                  </a:lnTo>
                  <a:lnTo>
                    <a:pt x="1003290" y="473103"/>
                  </a:lnTo>
                  <a:lnTo>
                    <a:pt x="1003290" y="378482"/>
                  </a:lnTo>
                  <a:lnTo>
                    <a:pt x="0" y="378482"/>
                  </a:lnTo>
                  <a:lnTo>
                    <a:pt x="0" y="94621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94620" rIns="141930" bIns="94621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kern="1200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6373479" y="5169251"/>
              <a:ext cx="1385404" cy="1224505"/>
            </a:xfrm>
            <a:custGeom>
              <a:avLst/>
              <a:gdLst>
                <a:gd name="connsiteX0" fmla="*/ 0 w 1224505"/>
                <a:gd name="connsiteY0" fmla="*/ 612253 h 1224505"/>
                <a:gd name="connsiteX1" fmla="*/ 612253 w 1224505"/>
                <a:gd name="connsiteY1" fmla="*/ 0 h 1224505"/>
                <a:gd name="connsiteX2" fmla="*/ 1224506 w 1224505"/>
                <a:gd name="connsiteY2" fmla="*/ 612253 h 1224505"/>
                <a:gd name="connsiteX3" fmla="*/ 612253 w 1224505"/>
                <a:gd name="connsiteY3" fmla="*/ 1224506 h 1224505"/>
                <a:gd name="connsiteX4" fmla="*/ 0 w 1224505"/>
                <a:gd name="connsiteY4" fmla="*/ 612253 h 1224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4505" h="1224505">
                  <a:moveTo>
                    <a:pt x="0" y="612253"/>
                  </a:moveTo>
                  <a:cubicBezTo>
                    <a:pt x="0" y="274115"/>
                    <a:pt x="274115" y="0"/>
                    <a:pt x="612253" y="0"/>
                  </a:cubicBezTo>
                  <a:cubicBezTo>
                    <a:pt x="950391" y="0"/>
                    <a:pt x="1224506" y="274115"/>
                    <a:pt x="1224506" y="612253"/>
                  </a:cubicBezTo>
                  <a:cubicBezTo>
                    <a:pt x="1224506" y="950391"/>
                    <a:pt x="950391" y="1224506"/>
                    <a:pt x="612253" y="1224506"/>
                  </a:cubicBezTo>
                  <a:cubicBezTo>
                    <a:pt x="274115" y="1224506"/>
                    <a:pt x="0" y="950391"/>
                    <a:pt x="0" y="61225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9645" tIns="199645" rIns="199645" bIns="199645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dirty="0">
                  <a:solidFill>
                    <a:schemeClr val="tx1"/>
                  </a:solidFill>
                </a:rPr>
                <a:t>п</a:t>
              </a:r>
              <a:r>
                <a:rPr lang="ru-RU" b="1" kern="1200" dirty="0" smtClean="0">
                  <a:solidFill>
                    <a:schemeClr val="tx1"/>
                  </a:solidFill>
                </a:rPr>
                <a:t>ри </a:t>
              </a:r>
              <a:r>
                <a:rPr lang="ru-RU" b="1" dirty="0" smtClean="0">
                  <a:solidFill>
                    <a:schemeClr val="tx1"/>
                  </a:solidFill>
                </a:rPr>
                <a:t>слуш</a:t>
              </a:r>
              <a:r>
                <a:rPr lang="ru-RU" b="1" kern="1200" dirty="0" smtClean="0">
                  <a:solidFill>
                    <a:schemeClr val="tx1"/>
                  </a:solidFill>
                </a:rPr>
                <a:t>ании музыкальных сказок</a:t>
              </a:r>
              <a:endParaRPr lang="ru-RU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4485399" y="4570045"/>
              <a:ext cx="1782942" cy="1766148"/>
            </a:xfrm>
            <a:custGeom>
              <a:avLst/>
              <a:gdLst>
                <a:gd name="connsiteX0" fmla="*/ 0 w 1224505"/>
                <a:gd name="connsiteY0" fmla="*/ 612253 h 1224505"/>
                <a:gd name="connsiteX1" fmla="*/ 612253 w 1224505"/>
                <a:gd name="connsiteY1" fmla="*/ 0 h 1224505"/>
                <a:gd name="connsiteX2" fmla="*/ 1224506 w 1224505"/>
                <a:gd name="connsiteY2" fmla="*/ 612253 h 1224505"/>
                <a:gd name="connsiteX3" fmla="*/ 612253 w 1224505"/>
                <a:gd name="connsiteY3" fmla="*/ 1224506 h 1224505"/>
                <a:gd name="connsiteX4" fmla="*/ 0 w 1224505"/>
                <a:gd name="connsiteY4" fmla="*/ 612253 h 1224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4505" h="1224505">
                  <a:moveTo>
                    <a:pt x="0" y="612253"/>
                  </a:moveTo>
                  <a:cubicBezTo>
                    <a:pt x="0" y="274115"/>
                    <a:pt x="274115" y="0"/>
                    <a:pt x="612253" y="0"/>
                  </a:cubicBezTo>
                  <a:cubicBezTo>
                    <a:pt x="950391" y="0"/>
                    <a:pt x="1224506" y="274115"/>
                    <a:pt x="1224506" y="612253"/>
                  </a:cubicBezTo>
                  <a:cubicBezTo>
                    <a:pt x="1224506" y="950391"/>
                    <a:pt x="950391" y="1224506"/>
                    <a:pt x="612253" y="1224506"/>
                  </a:cubicBezTo>
                  <a:cubicBezTo>
                    <a:pt x="274115" y="1224506"/>
                    <a:pt x="0" y="950391"/>
                    <a:pt x="0" y="61225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9645" tIns="199645" rIns="199645" bIns="199645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dirty="0">
                  <a:solidFill>
                    <a:schemeClr val="tx1"/>
                  </a:solidFill>
                </a:rPr>
                <a:t>и</a:t>
              </a:r>
              <a:r>
                <a:rPr lang="ru-RU" b="1" kern="1200" dirty="0" smtClean="0">
                  <a:solidFill>
                    <a:schemeClr val="tx1"/>
                  </a:solidFill>
                </a:rPr>
                <a:t>сполнение знакомых песен во время игр, прогулок в теплую погоду</a:t>
              </a:r>
              <a:endParaRPr lang="ru-RU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15" name="Полилиния 14"/>
            <p:cNvSpPr/>
            <p:nvPr/>
          </p:nvSpPr>
          <p:spPr>
            <a:xfrm rot="15705703">
              <a:off x="5067680" y="4152362"/>
              <a:ext cx="427111" cy="358621"/>
            </a:xfrm>
            <a:custGeom>
              <a:avLst/>
              <a:gdLst>
                <a:gd name="connsiteX0" fmla="*/ 0 w 1947390"/>
                <a:gd name="connsiteY0" fmla="*/ 104083 h 520414"/>
                <a:gd name="connsiteX1" fmla="*/ 1687183 w 1947390"/>
                <a:gd name="connsiteY1" fmla="*/ 104083 h 520414"/>
                <a:gd name="connsiteX2" fmla="*/ 1687183 w 1947390"/>
                <a:gd name="connsiteY2" fmla="*/ 0 h 520414"/>
                <a:gd name="connsiteX3" fmla="*/ 1947390 w 1947390"/>
                <a:gd name="connsiteY3" fmla="*/ 260207 h 520414"/>
                <a:gd name="connsiteX4" fmla="*/ 1687183 w 1947390"/>
                <a:gd name="connsiteY4" fmla="*/ 520414 h 520414"/>
                <a:gd name="connsiteX5" fmla="*/ 1687183 w 1947390"/>
                <a:gd name="connsiteY5" fmla="*/ 416331 h 520414"/>
                <a:gd name="connsiteX6" fmla="*/ 0 w 1947390"/>
                <a:gd name="connsiteY6" fmla="*/ 416331 h 520414"/>
                <a:gd name="connsiteX7" fmla="*/ 0 w 1947390"/>
                <a:gd name="connsiteY7" fmla="*/ 104083 h 52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47390" h="520414">
                  <a:moveTo>
                    <a:pt x="1947390" y="416330"/>
                  </a:moveTo>
                  <a:lnTo>
                    <a:pt x="260207" y="416330"/>
                  </a:lnTo>
                  <a:lnTo>
                    <a:pt x="260207" y="520413"/>
                  </a:lnTo>
                  <a:lnTo>
                    <a:pt x="0" y="260207"/>
                  </a:lnTo>
                  <a:lnTo>
                    <a:pt x="260207" y="1"/>
                  </a:lnTo>
                  <a:lnTo>
                    <a:pt x="260207" y="104084"/>
                  </a:lnTo>
                  <a:lnTo>
                    <a:pt x="1947390" y="104084"/>
                  </a:lnTo>
                  <a:lnTo>
                    <a:pt x="1947390" y="416330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6122" tIns="104083" rIns="1" bIns="104083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200" kern="1200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2100635" y="4459464"/>
              <a:ext cx="2378583" cy="1876732"/>
            </a:xfrm>
            <a:custGeom>
              <a:avLst/>
              <a:gdLst>
                <a:gd name="connsiteX0" fmla="*/ 0 w 1224505"/>
                <a:gd name="connsiteY0" fmla="*/ 612253 h 1224505"/>
                <a:gd name="connsiteX1" fmla="*/ 612253 w 1224505"/>
                <a:gd name="connsiteY1" fmla="*/ 0 h 1224505"/>
                <a:gd name="connsiteX2" fmla="*/ 1224506 w 1224505"/>
                <a:gd name="connsiteY2" fmla="*/ 612253 h 1224505"/>
                <a:gd name="connsiteX3" fmla="*/ 612253 w 1224505"/>
                <a:gd name="connsiteY3" fmla="*/ 1224506 h 1224505"/>
                <a:gd name="connsiteX4" fmla="*/ 0 w 1224505"/>
                <a:gd name="connsiteY4" fmla="*/ 612253 h 1224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4505" h="1224505">
                  <a:moveTo>
                    <a:pt x="0" y="612253"/>
                  </a:moveTo>
                  <a:cubicBezTo>
                    <a:pt x="0" y="274115"/>
                    <a:pt x="274115" y="0"/>
                    <a:pt x="612253" y="0"/>
                  </a:cubicBezTo>
                  <a:cubicBezTo>
                    <a:pt x="950391" y="0"/>
                    <a:pt x="1224506" y="274115"/>
                    <a:pt x="1224506" y="612253"/>
                  </a:cubicBezTo>
                  <a:cubicBezTo>
                    <a:pt x="1224506" y="950391"/>
                    <a:pt x="950391" y="1224506"/>
                    <a:pt x="612253" y="1224506"/>
                  </a:cubicBezTo>
                  <a:cubicBezTo>
                    <a:pt x="274115" y="1224506"/>
                    <a:pt x="0" y="950391"/>
                    <a:pt x="0" y="61225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9645" tIns="199645" rIns="199645" bIns="199645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>
                  <a:solidFill>
                    <a:schemeClr val="tx1"/>
                  </a:solidFill>
                </a:rPr>
                <a:t>подпевание и исполнение знакомых песен при рассматривании иллюстраций в детских </a:t>
              </a:r>
              <a:r>
                <a:rPr lang="ru-RU" b="1" dirty="0" smtClean="0">
                  <a:solidFill>
                    <a:schemeClr val="tx1"/>
                  </a:solidFill>
                </a:rPr>
                <a:t>книгах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18" name="Полилиния 17"/>
            <p:cNvSpPr/>
            <p:nvPr/>
          </p:nvSpPr>
          <p:spPr>
            <a:xfrm>
              <a:off x="950566" y="3993432"/>
              <a:ext cx="1387939" cy="1405293"/>
            </a:xfrm>
            <a:custGeom>
              <a:avLst/>
              <a:gdLst>
                <a:gd name="connsiteX0" fmla="*/ 0 w 1224505"/>
                <a:gd name="connsiteY0" fmla="*/ 612253 h 1224505"/>
                <a:gd name="connsiteX1" fmla="*/ 612253 w 1224505"/>
                <a:gd name="connsiteY1" fmla="*/ 0 h 1224505"/>
                <a:gd name="connsiteX2" fmla="*/ 1224506 w 1224505"/>
                <a:gd name="connsiteY2" fmla="*/ 612253 h 1224505"/>
                <a:gd name="connsiteX3" fmla="*/ 612253 w 1224505"/>
                <a:gd name="connsiteY3" fmla="*/ 1224506 h 1224505"/>
                <a:gd name="connsiteX4" fmla="*/ 0 w 1224505"/>
                <a:gd name="connsiteY4" fmla="*/ 612253 h 1224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4505" h="1224505">
                  <a:moveTo>
                    <a:pt x="0" y="612253"/>
                  </a:moveTo>
                  <a:cubicBezTo>
                    <a:pt x="0" y="274115"/>
                    <a:pt x="274115" y="0"/>
                    <a:pt x="612253" y="0"/>
                  </a:cubicBezTo>
                  <a:cubicBezTo>
                    <a:pt x="950391" y="0"/>
                    <a:pt x="1224506" y="274115"/>
                    <a:pt x="1224506" y="612253"/>
                  </a:cubicBezTo>
                  <a:cubicBezTo>
                    <a:pt x="1224506" y="950391"/>
                    <a:pt x="950391" y="1224506"/>
                    <a:pt x="612253" y="1224506"/>
                  </a:cubicBezTo>
                  <a:cubicBezTo>
                    <a:pt x="274115" y="1224506"/>
                    <a:pt x="0" y="950391"/>
                    <a:pt x="0" y="61225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9645" tIns="199645" rIns="199645" bIns="199645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>
                  <a:solidFill>
                    <a:schemeClr val="tx1"/>
                  </a:solidFill>
                </a:rPr>
                <a:t>музыкальные игры, хороводы с пением</a:t>
              </a:r>
              <a:endParaRPr lang="ru-RU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19" name="Полилиния 18"/>
            <p:cNvSpPr/>
            <p:nvPr/>
          </p:nvSpPr>
          <p:spPr>
            <a:xfrm rot="16200000">
              <a:off x="4871140" y="1917997"/>
              <a:ext cx="486232" cy="747075"/>
            </a:xfrm>
            <a:custGeom>
              <a:avLst/>
              <a:gdLst>
                <a:gd name="connsiteX0" fmla="*/ 0 w 747283"/>
                <a:gd name="connsiteY0" fmla="*/ 104083 h 520414"/>
                <a:gd name="connsiteX1" fmla="*/ 487076 w 747283"/>
                <a:gd name="connsiteY1" fmla="*/ 104083 h 520414"/>
                <a:gd name="connsiteX2" fmla="*/ 487076 w 747283"/>
                <a:gd name="connsiteY2" fmla="*/ 0 h 520414"/>
                <a:gd name="connsiteX3" fmla="*/ 747283 w 747283"/>
                <a:gd name="connsiteY3" fmla="*/ 260207 h 520414"/>
                <a:gd name="connsiteX4" fmla="*/ 487076 w 747283"/>
                <a:gd name="connsiteY4" fmla="*/ 520414 h 520414"/>
                <a:gd name="connsiteX5" fmla="*/ 487076 w 747283"/>
                <a:gd name="connsiteY5" fmla="*/ 416331 h 520414"/>
                <a:gd name="connsiteX6" fmla="*/ 0 w 747283"/>
                <a:gd name="connsiteY6" fmla="*/ 416331 h 520414"/>
                <a:gd name="connsiteX7" fmla="*/ 0 w 747283"/>
                <a:gd name="connsiteY7" fmla="*/ 104083 h 52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47283" h="520414">
                  <a:moveTo>
                    <a:pt x="747283" y="416330"/>
                  </a:moveTo>
                  <a:lnTo>
                    <a:pt x="260207" y="416330"/>
                  </a:lnTo>
                  <a:lnTo>
                    <a:pt x="260207" y="520413"/>
                  </a:lnTo>
                  <a:lnTo>
                    <a:pt x="0" y="260207"/>
                  </a:lnTo>
                  <a:lnTo>
                    <a:pt x="260207" y="1"/>
                  </a:lnTo>
                  <a:lnTo>
                    <a:pt x="260207" y="104084"/>
                  </a:lnTo>
                  <a:lnTo>
                    <a:pt x="747283" y="104084"/>
                  </a:lnTo>
                  <a:lnTo>
                    <a:pt x="747283" y="416330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6122" tIns="104083" rIns="1" bIns="104083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200" kern="1200"/>
            </a:p>
          </p:txBody>
        </p:sp>
        <p:sp>
          <p:nvSpPr>
            <p:cNvPr id="20" name="Полилиния 19"/>
            <p:cNvSpPr/>
            <p:nvPr/>
          </p:nvSpPr>
          <p:spPr>
            <a:xfrm>
              <a:off x="3942764" y="2609351"/>
              <a:ext cx="2056597" cy="1452523"/>
            </a:xfrm>
            <a:custGeom>
              <a:avLst/>
              <a:gdLst>
                <a:gd name="connsiteX0" fmla="*/ 0 w 1850913"/>
                <a:gd name="connsiteY0" fmla="*/ 612253 h 1224505"/>
                <a:gd name="connsiteX1" fmla="*/ 925457 w 1850913"/>
                <a:gd name="connsiteY1" fmla="*/ 0 h 1224505"/>
                <a:gd name="connsiteX2" fmla="*/ 1850914 w 1850913"/>
                <a:gd name="connsiteY2" fmla="*/ 612253 h 1224505"/>
                <a:gd name="connsiteX3" fmla="*/ 925457 w 1850913"/>
                <a:gd name="connsiteY3" fmla="*/ 1224506 h 1224505"/>
                <a:gd name="connsiteX4" fmla="*/ 0 w 1850913"/>
                <a:gd name="connsiteY4" fmla="*/ 612253 h 1224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50913" h="1224505">
                  <a:moveTo>
                    <a:pt x="0" y="612253"/>
                  </a:moveTo>
                  <a:cubicBezTo>
                    <a:pt x="0" y="274115"/>
                    <a:pt x="414341" y="0"/>
                    <a:pt x="925457" y="0"/>
                  </a:cubicBezTo>
                  <a:cubicBezTo>
                    <a:pt x="1436573" y="0"/>
                    <a:pt x="1850914" y="274115"/>
                    <a:pt x="1850914" y="612253"/>
                  </a:cubicBezTo>
                  <a:cubicBezTo>
                    <a:pt x="1850914" y="950391"/>
                    <a:pt x="1436573" y="1224506"/>
                    <a:pt x="925457" y="1224506"/>
                  </a:cubicBezTo>
                  <a:cubicBezTo>
                    <a:pt x="414341" y="1224506"/>
                    <a:pt x="0" y="950391"/>
                    <a:pt x="0" y="61225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1380" tIns="199645" rIns="291380" bIns="199645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u="sng" kern="1200" dirty="0" smtClean="0">
                  <a:solidFill>
                    <a:schemeClr val="tx2">
                      <a:lumMod val="75000"/>
                    </a:schemeClr>
                  </a:solidFill>
                </a:rPr>
                <a:t>музыка в повседневной жизни:</a:t>
              </a:r>
              <a:endParaRPr lang="ru-RU" b="1" u="sng" kern="12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1" name="Полилиния 20"/>
            <p:cNvSpPr/>
            <p:nvPr/>
          </p:nvSpPr>
          <p:spPr>
            <a:xfrm rot="21377251">
              <a:off x="2787481" y="3148061"/>
              <a:ext cx="975172" cy="292606"/>
            </a:xfrm>
            <a:custGeom>
              <a:avLst/>
              <a:gdLst>
                <a:gd name="connsiteX0" fmla="*/ 0 w 933056"/>
                <a:gd name="connsiteY0" fmla="*/ 104083 h 520414"/>
                <a:gd name="connsiteX1" fmla="*/ 672849 w 933056"/>
                <a:gd name="connsiteY1" fmla="*/ 104083 h 520414"/>
                <a:gd name="connsiteX2" fmla="*/ 672849 w 933056"/>
                <a:gd name="connsiteY2" fmla="*/ 0 h 520414"/>
                <a:gd name="connsiteX3" fmla="*/ 933056 w 933056"/>
                <a:gd name="connsiteY3" fmla="*/ 260207 h 520414"/>
                <a:gd name="connsiteX4" fmla="*/ 672849 w 933056"/>
                <a:gd name="connsiteY4" fmla="*/ 520414 h 520414"/>
                <a:gd name="connsiteX5" fmla="*/ 672849 w 933056"/>
                <a:gd name="connsiteY5" fmla="*/ 416331 h 520414"/>
                <a:gd name="connsiteX6" fmla="*/ 0 w 933056"/>
                <a:gd name="connsiteY6" fmla="*/ 416331 h 520414"/>
                <a:gd name="connsiteX7" fmla="*/ 0 w 933056"/>
                <a:gd name="connsiteY7" fmla="*/ 104083 h 52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3056" h="520414">
                  <a:moveTo>
                    <a:pt x="933056" y="416330"/>
                  </a:moveTo>
                  <a:lnTo>
                    <a:pt x="260207" y="416330"/>
                  </a:lnTo>
                  <a:lnTo>
                    <a:pt x="260207" y="520413"/>
                  </a:lnTo>
                  <a:lnTo>
                    <a:pt x="0" y="260207"/>
                  </a:lnTo>
                  <a:lnTo>
                    <a:pt x="260207" y="1"/>
                  </a:lnTo>
                  <a:lnTo>
                    <a:pt x="260207" y="104084"/>
                  </a:lnTo>
                  <a:lnTo>
                    <a:pt x="933056" y="104084"/>
                  </a:lnTo>
                  <a:lnTo>
                    <a:pt x="933056" y="416330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6123" tIns="104084" rIns="0" bIns="104082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200" kern="1200"/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787132" y="2666422"/>
              <a:ext cx="1551374" cy="1224505"/>
            </a:xfrm>
            <a:custGeom>
              <a:avLst/>
              <a:gdLst>
                <a:gd name="connsiteX0" fmla="*/ 0 w 1551374"/>
                <a:gd name="connsiteY0" fmla="*/ 612253 h 1224505"/>
                <a:gd name="connsiteX1" fmla="*/ 775687 w 1551374"/>
                <a:gd name="connsiteY1" fmla="*/ 0 h 1224505"/>
                <a:gd name="connsiteX2" fmla="*/ 1551374 w 1551374"/>
                <a:gd name="connsiteY2" fmla="*/ 612253 h 1224505"/>
                <a:gd name="connsiteX3" fmla="*/ 775687 w 1551374"/>
                <a:gd name="connsiteY3" fmla="*/ 1224506 h 1224505"/>
                <a:gd name="connsiteX4" fmla="*/ 0 w 1551374"/>
                <a:gd name="connsiteY4" fmla="*/ 612253 h 1224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1374" h="1224505">
                  <a:moveTo>
                    <a:pt x="0" y="612253"/>
                  </a:moveTo>
                  <a:cubicBezTo>
                    <a:pt x="0" y="274115"/>
                    <a:pt x="347287" y="0"/>
                    <a:pt x="775687" y="0"/>
                  </a:cubicBezTo>
                  <a:cubicBezTo>
                    <a:pt x="1204087" y="0"/>
                    <a:pt x="1551374" y="274115"/>
                    <a:pt x="1551374" y="612253"/>
                  </a:cubicBezTo>
                  <a:cubicBezTo>
                    <a:pt x="1551374" y="950391"/>
                    <a:pt x="1204087" y="1224506"/>
                    <a:pt x="775687" y="1224506"/>
                  </a:cubicBezTo>
                  <a:cubicBezTo>
                    <a:pt x="347287" y="1224506"/>
                    <a:pt x="0" y="950391"/>
                    <a:pt x="0" y="61225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7513" tIns="199645" rIns="247513" bIns="199645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>
                  <a:solidFill>
                    <a:schemeClr val="tx1"/>
                  </a:solidFill>
                </a:rPr>
                <a:t>празднование дней рождения</a:t>
              </a:r>
              <a:endParaRPr lang="ru-RU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 rot="21582508">
              <a:off x="3091813" y="892667"/>
              <a:ext cx="678821" cy="605248"/>
            </a:xfrm>
            <a:custGeom>
              <a:avLst/>
              <a:gdLst>
                <a:gd name="connsiteX0" fmla="*/ 0 w 240108"/>
                <a:gd name="connsiteY0" fmla="*/ 104083 h 520414"/>
                <a:gd name="connsiteX1" fmla="*/ 120054 w 240108"/>
                <a:gd name="connsiteY1" fmla="*/ 104083 h 520414"/>
                <a:gd name="connsiteX2" fmla="*/ 120054 w 240108"/>
                <a:gd name="connsiteY2" fmla="*/ 0 h 520414"/>
                <a:gd name="connsiteX3" fmla="*/ 240108 w 240108"/>
                <a:gd name="connsiteY3" fmla="*/ 260207 h 520414"/>
                <a:gd name="connsiteX4" fmla="*/ 120054 w 240108"/>
                <a:gd name="connsiteY4" fmla="*/ 520414 h 520414"/>
                <a:gd name="connsiteX5" fmla="*/ 120054 w 240108"/>
                <a:gd name="connsiteY5" fmla="*/ 416331 h 520414"/>
                <a:gd name="connsiteX6" fmla="*/ 0 w 240108"/>
                <a:gd name="connsiteY6" fmla="*/ 416331 h 520414"/>
                <a:gd name="connsiteX7" fmla="*/ 0 w 240108"/>
                <a:gd name="connsiteY7" fmla="*/ 104083 h 52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0108" h="520414">
                  <a:moveTo>
                    <a:pt x="240107" y="416331"/>
                  </a:moveTo>
                  <a:lnTo>
                    <a:pt x="120054" y="416331"/>
                  </a:lnTo>
                  <a:lnTo>
                    <a:pt x="120054" y="520414"/>
                  </a:lnTo>
                  <a:lnTo>
                    <a:pt x="1" y="260207"/>
                  </a:lnTo>
                  <a:lnTo>
                    <a:pt x="120054" y="0"/>
                  </a:lnTo>
                  <a:lnTo>
                    <a:pt x="120054" y="104083"/>
                  </a:lnTo>
                  <a:lnTo>
                    <a:pt x="240107" y="104083"/>
                  </a:lnTo>
                  <a:lnTo>
                    <a:pt x="240107" y="416331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32" tIns="104083" rIns="-1" bIns="104083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200" kern="12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950567" y="327352"/>
              <a:ext cx="2141241" cy="1964183"/>
            </a:xfrm>
            <a:custGeom>
              <a:avLst/>
              <a:gdLst>
                <a:gd name="connsiteX0" fmla="*/ 0 w 1674805"/>
                <a:gd name="connsiteY0" fmla="*/ 785624 h 1571248"/>
                <a:gd name="connsiteX1" fmla="*/ 837403 w 1674805"/>
                <a:gd name="connsiteY1" fmla="*/ 0 h 1571248"/>
                <a:gd name="connsiteX2" fmla="*/ 1674806 w 1674805"/>
                <a:gd name="connsiteY2" fmla="*/ 785624 h 1571248"/>
                <a:gd name="connsiteX3" fmla="*/ 837403 w 1674805"/>
                <a:gd name="connsiteY3" fmla="*/ 1571248 h 1571248"/>
                <a:gd name="connsiteX4" fmla="*/ 0 w 1674805"/>
                <a:gd name="connsiteY4" fmla="*/ 785624 h 1571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4805" h="1571248">
                  <a:moveTo>
                    <a:pt x="0" y="785624"/>
                  </a:moveTo>
                  <a:cubicBezTo>
                    <a:pt x="0" y="351736"/>
                    <a:pt x="374918" y="0"/>
                    <a:pt x="837403" y="0"/>
                  </a:cubicBezTo>
                  <a:cubicBezTo>
                    <a:pt x="1299888" y="0"/>
                    <a:pt x="1674806" y="351736"/>
                    <a:pt x="1674806" y="785624"/>
                  </a:cubicBezTo>
                  <a:cubicBezTo>
                    <a:pt x="1674806" y="1219512"/>
                    <a:pt x="1299888" y="1571248"/>
                    <a:pt x="837403" y="1571248"/>
                  </a:cubicBezTo>
                  <a:cubicBezTo>
                    <a:pt x="374918" y="1571248"/>
                    <a:pt x="0" y="1219512"/>
                    <a:pt x="0" y="785624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5590" tIns="250424" rIns="265590" bIns="25042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u="sng" kern="1200" dirty="0" smtClean="0">
                  <a:solidFill>
                    <a:schemeClr val="tx2">
                      <a:lumMod val="75000"/>
                    </a:schemeClr>
                  </a:solidFill>
                </a:rPr>
                <a:t>в непосредственной образовательной деятельности</a:t>
              </a:r>
              <a:endParaRPr lang="ru-RU" b="1" u="sng" kern="12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25" name="Полилиния 24"/>
          <p:cNvSpPr/>
          <p:nvPr/>
        </p:nvSpPr>
        <p:spPr>
          <a:xfrm rot="13954412">
            <a:off x="5238294" y="4231200"/>
            <a:ext cx="1409954" cy="400089"/>
          </a:xfrm>
          <a:custGeom>
            <a:avLst/>
            <a:gdLst>
              <a:gd name="connsiteX0" fmla="*/ 0 w 1947390"/>
              <a:gd name="connsiteY0" fmla="*/ 104083 h 520414"/>
              <a:gd name="connsiteX1" fmla="*/ 1687183 w 1947390"/>
              <a:gd name="connsiteY1" fmla="*/ 104083 h 520414"/>
              <a:gd name="connsiteX2" fmla="*/ 1687183 w 1947390"/>
              <a:gd name="connsiteY2" fmla="*/ 0 h 520414"/>
              <a:gd name="connsiteX3" fmla="*/ 1947390 w 1947390"/>
              <a:gd name="connsiteY3" fmla="*/ 260207 h 520414"/>
              <a:gd name="connsiteX4" fmla="*/ 1687183 w 1947390"/>
              <a:gd name="connsiteY4" fmla="*/ 520414 h 520414"/>
              <a:gd name="connsiteX5" fmla="*/ 1687183 w 1947390"/>
              <a:gd name="connsiteY5" fmla="*/ 416331 h 520414"/>
              <a:gd name="connsiteX6" fmla="*/ 0 w 1947390"/>
              <a:gd name="connsiteY6" fmla="*/ 416331 h 520414"/>
              <a:gd name="connsiteX7" fmla="*/ 0 w 1947390"/>
              <a:gd name="connsiteY7" fmla="*/ 104083 h 520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47390" h="520414">
                <a:moveTo>
                  <a:pt x="1947390" y="416330"/>
                </a:moveTo>
                <a:lnTo>
                  <a:pt x="260207" y="416330"/>
                </a:lnTo>
                <a:lnTo>
                  <a:pt x="260207" y="520413"/>
                </a:lnTo>
                <a:lnTo>
                  <a:pt x="0" y="260207"/>
                </a:lnTo>
                <a:lnTo>
                  <a:pt x="260207" y="1"/>
                </a:lnTo>
                <a:lnTo>
                  <a:pt x="260207" y="104084"/>
                </a:lnTo>
                <a:lnTo>
                  <a:pt x="1947390" y="104084"/>
                </a:lnTo>
                <a:lnTo>
                  <a:pt x="1947390" y="416330"/>
                </a:lnTo>
                <a:close/>
              </a:path>
            </a:pathLst>
          </a:custGeom>
          <a:solidFill>
            <a:srgbClr val="CC000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56122" tIns="104083" rIns="1" bIns="104083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200" kern="1200"/>
          </a:p>
        </p:txBody>
      </p:sp>
      <p:sp>
        <p:nvSpPr>
          <p:cNvPr id="28" name="Полилиния 27"/>
          <p:cNvSpPr/>
          <p:nvPr/>
        </p:nvSpPr>
        <p:spPr>
          <a:xfrm rot="9078348">
            <a:off x="2715591" y="3679065"/>
            <a:ext cx="827409" cy="371994"/>
          </a:xfrm>
          <a:custGeom>
            <a:avLst/>
            <a:gdLst>
              <a:gd name="connsiteX0" fmla="*/ 0 w 649976"/>
              <a:gd name="connsiteY0" fmla="*/ 104083 h 520414"/>
              <a:gd name="connsiteX1" fmla="*/ 389769 w 649976"/>
              <a:gd name="connsiteY1" fmla="*/ 104083 h 520414"/>
              <a:gd name="connsiteX2" fmla="*/ 389769 w 649976"/>
              <a:gd name="connsiteY2" fmla="*/ 0 h 520414"/>
              <a:gd name="connsiteX3" fmla="*/ 649976 w 649976"/>
              <a:gd name="connsiteY3" fmla="*/ 260207 h 520414"/>
              <a:gd name="connsiteX4" fmla="*/ 389769 w 649976"/>
              <a:gd name="connsiteY4" fmla="*/ 520414 h 520414"/>
              <a:gd name="connsiteX5" fmla="*/ 389769 w 649976"/>
              <a:gd name="connsiteY5" fmla="*/ 416331 h 520414"/>
              <a:gd name="connsiteX6" fmla="*/ 0 w 649976"/>
              <a:gd name="connsiteY6" fmla="*/ 416331 h 520414"/>
              <a:gd name="connsiteX7" fmla="*/ 0 w 649976"/>
              <a:gd name="connsiteY7" fmla="*/ 104083 h 520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9976" h="520414">
                <a:moveTo>
                  <a:pt x="0" y="104083"/>
                </a:moveTo>
                <a:lnTo>
                  <a:pt x="389769" y="104083"/>
                </a:lnTo>
                <a:lnTo>
                  <a:pt x="389769" y="0"/>
                </a:lnTo>
                <a:lnTo>
                  <a:pt x="649976" y="260207"/>
                </a:lnTo>
                <a:lnTo>
                  <a:pt x="389769" y="520414"/>
                </a:lnTo>
                <a:lnTo>
                  <a:pt x="389769" y="416331"/>
                </a:lnTo>
                <a:lnTo>
                  <a:pt x="0" y="416331"/>
                </a:lnTo>
                <a:lnTo>
                  <a:pt x="0" y="104083"/>
                </a:lnTo>
                <a:close/>
              </a:path>
            </a:pathLst>
          </a:custGeom>
          <a:solidFill>
            <a:srgbClr val="CC000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04082" rIns="156123" bIns="104083" numCol="1" spcCol="1270" anchor="ctr" anchorCtr="0">
            <a:noAutofit/>
          </a:bodyPr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2200" kern="1200"/>
          </a:p>
        </p:txBody>
      </p:sp>
    </p:spTree>
    <p:extLst>
      <p:ext uri="{BB962C8B-B14F-4D97-AF65-F5344CB8AC3E}">
        <p14:creationId xmlns:p14="http://schemas.microsoft.com/office/powerpoint/2010/main" val="115425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61383" y="395616"/>
            <a:ext cx="8778621" cy="5931873"/>
            <a:chOff x="955222" y="460291"/>
            <a:chExt cx="7868745" cy="3210477"/>
          </a:xfrm>
          <a:solidFill>
            <a:srgbClr val="CC0000"/>
          </a:solidFill>
        </p:grpSpPr>
        <p:sp>
          <p:nvSpPr>
            <p:cNvPr id="4" name="Полилиния 3"/>
            <p:cNvSpPr/>
            <p:nvPr/>
          </p:nvSpPr>
          <p:spPr>
            <a:xfrm>
              <a:off x="3770639" y="460291"/>
              <a:ext cx="2497700" cy="1408091"/>
            </a:xfrm>
            <a:custGeom>
              <a:avLst/>
              <a:gdLst>
                <a:gd name="connsiteX0" fmla="*/ 0 w 2151471"/>
                <a:gd name="connsiteY0" fmla="*/ 734651 h 1469301"/>
                <a:gd name="connsiteX1" fmla="*/ 1075736 w 2151471"/>
                <a:gd name="connsiteY1" fmla="*/ 0 h 1469301"/>
                <a:gd name="connsiteX2" fmla="*/ 2151472 w 2151471"/>
                <a:gd name="connsiteY2" fmla="*/ 734651 h 1469301"/>
                <a:gd name="connsiteX3" fmla="*/ 1075736 w 2151471"/>
                <a:gd name="connsiteY3" fmla="*/ 1469302 h 1469301"/>
                <a:gd name="connsiteX4" fmla="*/ 0 w 2151471"/>
                <a:gd name="connsiteY4" fmla="*/ 734651 h 1469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1471" h="1469301">
                  <a:moveTo>
                    <a:pt x="0" y="734651"/>
                  </a:moveTo>
                  <a:cubicBezTo>
                    <a:pt x="0" y="328914"/>
                    <a:pt x="481623" y="0"/>
                    <a:pt x="1075736" y="0"/>
                  </a:cubicBezTo>
                  <a:cubicBezTo>
                    <a:pt x="1669849" y="0"/>
                    <a:pt x="2151472" y="328914"/>
                    <a:pt x="2151472" y="734651"/>
                  </a:cubicBezTo>
                  <a:cubicBezTo>
                    <a:pt x="2151472" y="1140388"/>
                    <a:pt x="1669849" y="1469302"/>
                    <a:pt x="1075736" y="1469302"/>
                  </a:cubicBezTo>
                  <a:cubicBezTo>
                    <a:pt x="481623" y="1469302"/>
                    <a:pt x="0" y="1140388"/>
                    <a:pt x="0" y="734651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35396" tIns="235494" rIns="335396" bIns="23549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u="sng" kern="1200" dirty="0" smtClean="0">
                  <a:solidFill>
                    <a:schemeClr val="tx2">
                      <a:lumMod val="75000"/>
                    </a:schemeClr>
                  </a:solidFill>
                </a:rPr>
                <a:t>Использование музыки  </a:t>
              </a:r>
              <a:r>
                <a:rPr lang="ru-RU" sz="2000" b="1" u="sng" kern="1200" dirty="0" smtClean="0">
                  <a:solidFill>
                    <a:srgbClr val="C00000"/>
                  </a:solidFill>
                </a:rPr>
                <a:t>в самостоятельной деятельности детей</a:t>
              </a:r>
              <a:r>
                <a:rPr lang="ru-RU" sz="2000" b="1" kern="1200" dirty="0" smtClean="0">
                  <a:solidFill>
                    <a:prstClr val="black"/>
                  </a:solidFill>
                </a:rPr>
                <a:t>:</a:t>
              </a:r>
              <a:endParaRPr lang="ru-RU" sz="2000" kern="1200" dirty="0"/>
            </a:p>
          </p:txBody>
        </p:sp>
        <p:sp>
          <p:nvSpPr>
            <p:cNvPr id="5" name="Полилиния 4"/>
            <p:cNvSpPr/>
            <p:nvPr/>
          </p:nvSpPr>
          <p:spPr>
            <a:xfrm rot="1093776">
              <a:off x="6232557" y="1419879"/>
              <a:ext cx="950786" cy="381587"/>
            </a:xfrm>
            <a:custGeom>
              <a:avLst/>
              <a:gdLst>
                <a:gd name="connsiteX0" fmla="*/ 0 w 306283"/>
                <a:gd name="connsiteY0" fmla="*/ 104083 h 520414"/>
                <a:gd name="connsiteX1" fmla="*/ 153142 w 306283"/>
                <a:gd name="connsiteY1" fmla="*/ 104083 h 520414"/>
                <a:gd name="connsiteX2" fmla="*/ 153142 w 306283"/>
                <a:gd name="connsiteY2" fmla="*/ 0 h 520414"/>
                <a:gd name="connsiteX3" fmla="*/ 306283 w 306283"/>
                <a:gd name="connsiteY3" fmla="*/ 260207 h 520414"/>
                <a:gd name="connsiteX4" fmla="*/ 153142 w 306283"/>
                <a:gd name="connsiteY4" fmla="*/ 520414 h 520414"/>
                <a:gd name="connsiteX5" fmla="*/ 153142 w 306283"/>
                <a:gd name="connsiteY5" fmla="*/ 416331 h 520414"/>
                <a:gd name="connsiteX6" fmla="*/ 0 w 306283"/>
                <a:gd name="connsiteY6" fmla="*/ 416331 h 520414"/>
                <a:gd name="connsiteX7" fmla="*/ 0 w 306283"/>
                <a:gd name="connsiteY7" fmla="*/ 104083 h 52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6283" h="520414">
                  <a:moveTo>
                    <a:pt x="0" y="104083"/>
                  </a:moveTo>
                  <a:lnTo>
                    <a:pt x="153142" y="104083"/>
                  </a:lnTo>
                  <a:lnTo>
                    <a:pt x="153142" y="0"/>
                  </a:lnTo>
                  <a:lnTo>
                    <a:pt x="306283" y="260207"/>
                  </a:lnTo>
                  <a:lnTo>
                    <a:pt x="153142" y="520414"/>
                  </a:lnTo>
                  <a:lnTo>
                    <a:pt x="153142" y="416331"/>
                  </a:lnTo>
                  <a:lnTo>
                    <a:pt x="0" y="416331"/>
                  </a:lnTo>
                  <a:lnTo>
                    <a:pt x="0" y="104083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04083" rIns="91884" bIns="104082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200" kern="1200"/>
            </a:p>
          </p:txBody>
        </p:sp>
        <p:sp>
          <p:nvSpPr>
            <p:cNvPr id="6" name="Полилиния 5"/>
            <p:cNvSpPr/>
            <p:nvPr/>
          </p:nvSpPr>
          <p:spPr>
            <a:xfrm>
              <a:off x="6934323" y="1577272"/>
              <a:ext cx="1889644" cy="1615159"/>
            </a:xfrm>
            <a:custGeom>
              <a:avLst/>
              <a:gdLst>
                <a:gd name="connsiteX0" fmla="*/ 0 w 1553187"/>
                <a:gd name="connsiteY0" fmla="*/ 612253 h 1224505"/>
                <a:gd name="connsiteX1" fmla="*/ 776594 w 1553187"/>
                <a:gd name="connsiteY1" fmla="*/ 0 h 1224505"/>
                <a:gd name="connsiteX2" fmla="*/ 1553188 w 1553187"/>
                <a:gd name="connsiteY2" fmla="*/ 612253 h 1224505"/>
                <a:gd name="connsiteX3" fmla="*/ 776594 w 1553187"/>
                <a:gd name="connsiteY3" fmla="*/ 1224506 h 1224505"/>
                <a:gd name="connsiteX4" fmla="*/ 0 w 1553187"/>
                <a:gd name="connsiteY4" fmla="*/ 612253 h 1224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53187" h="1224505">
                  <a:moveTo>
                    <a:pt x="0" y="612253"/>
                  </a:moveTo>
                  <a:cubicBezTo>
                    <a:pt x="0" y="274115"/>
                    <a:pt x="347693" y="0"/>
                    <a:pt x="776594" y="0"/>
                  </a:cubicBezTo>
                  <a:cubicBezTo>
                    <a:pt x="1205495" y="0"/>
                    <a:pt x="1553188" y="274115"/>
                    <a:pt x="1553188" y="612253"/>
                  </a:cubicBezTo>
                  <a:cubicBezTo>
                    <a:pt x="1553188" y="950391"/>
                    <a:pt x="1205495" y="1224506"/>
                    <a:pt x="776594" y="1224506"/>
                  </a:cubicBezTo>
                  <a:cubicBezTo>
                    <a:pt x="347693" y="1224506"/>
                    <a:pt x="0" y="950391"/>
                    <a:pt x="0" y="61225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0319" tIns="202185" rIns="250319" bIns="202185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dirty="0">
                  <a:solidFill>
                    <a:schemeClr val="tx1"/>
                  </a:solidFill>
                </a:rPr>
                <a:t>и</a:t>
              </a:r>
              <a:r>
                <a:rPr lang="ru-RU" sz="1800" b="1" kern="1200" dirty="0" smtClean="0">
                  <a:solidFill>
                    <a:schemeClr val="tx1"/>
                  </a:solidFill>
                </a:rPr>
                <a:t>гра на шумовых </a:t>
              </a:r>
              <a:r>
                <a:rPr lang="ru-RU" sz="1800" b="1" kern="1200" smtClean="0">
                  <a:solidFill>
                    <a:schemeClr val="tx1"/>
                  </a:solidFill>
                </a:rPr>
                <a:t>музыкальных </a:t>
              </a:r>
              <a:r>
                <a:rPr lang="ru-RU" sz="1800" b="1" kern="1200" smtClean="0">
                  <a:solidFill>
                    <a:schemeClr val="tx1"/>
                  </a:solidFill>
                </a:rPr>
                <a:t>инструментах: </a:t>
              </a:r>
              <a:r>
                <a:rPr lang="ru-RU" sz="1800" b="1" kern="1200" dirty="0" err="1" smtClean="0">
                  <a:solidFill>
                    <a:schemeClr val="tx1"/>
                  </a:solidFill>
                </a:rPr>
                <a:t>эксперименти-рование</a:t>
              </a:r>
              <a:r>
                <a:rPr lang="ru-RU" sz="1800" b="1" kern="1200" dirty="0" smtClean="0">
                  <a:solidFill>
                    <a:schemeClr val="tx1"/>
                  </a:solidFill>
                </a:rPr>
                <a:t> со звуками</a:t>
              </a:r>
              <a:endParaRPr lang="ru-RU" sz="1800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19" name="Полилиния 18"/>
            <p:cNvSpPr/>
            <p:nvPr/>
          </p:nvSpPr>
          <p:spPr>
            <a:xfrm rot="15948811">
              <a:off x="4763310" y="1845789"/>
              <a:ext cx="590967" cy="636151"/>
            </a:xfrm>
            <a:custGeom>
              <a:avLst/>
              <a:gdLst>
                <a:gd name="connsiteX0" fmla="*/ 0 w 747283"/>
                <a:gd name="connsiteY0" fmla="*/ 104083 h 520414"/>
                <a:gd name="connsiteX1" fmla="*/ 487076 w 747283"/>
                <a:gd name="connsiteY1" fmla="*/ 104083 h 520414"/>
                <a:gd name="connsiteX2" fmla="*/ 487076 w 747283"/>
                <a:gd name="connsiteY2" fmla="*/ 0 h 520414"/>
                <a:gd name="connsiteX3" fmla="*/ 747283 w 747283"/>
                <a:gd name="connsiteY3" fmla="*/ 260207 h 520414"/>
                <a:gd name="connsiteX4" fmla="*/ 487076 w 747283"/>
                <a:gd name="connsiteY4" fmla="*/ 520414 h 520414"/>
                <a:gd name="connsiteX5" fmla="*/ 487076 w 747283"/>
                <a:gd name="connsiteY5" fmla="*/ 416331 h 520414"/>
                <a:gd name="connsiteX6" fmla="*/ 0 w 747283"/>
                <a:gd name="connsiteY6" fmla="*/ 416331 h 520414"/>
                <a:gd name="connsiteX7" fmla="*/ 0 w 747283"/>
                <a:gd name="connsiteY7" fmla="*/ 104083 h 52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47283" h="520414">
                  <a:moveTo>
                    <a:pt x="747283" y="416330"/>
                  </a:moveTo>
                  <a:lnTo>
                    <a:pt x="260207" y="416330"/>
                  </a:lnTo>
                  <a:lnTo>
                    <a:pt x="260207" y="520413"/>
                  </a:lnTo>
                  <a:lnTo>
                    <a:pt x="0" y="260207"/>
                  </a:lnTo>
                  <a:lnTo>
                    <a:pt x="260207" y="1"/>
                  </a:lnTo>
                  <a:lnTo>
                    <a:pt x="260207" y="104084"/>
                  </a:lnTo>
                  <a:lnTo>
                    <a:pt x="747283" y="104084"/>
                  </a:lnTo>
                  <a:lnTo>
                    <a:pt x="747283" y="416330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6122" tIns="104083" rIns="1" bIns="104083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200" kern="1200"/>
            </a:p>
          </p:txBody>
        </p:sp>
        <p:sp>
          <p:nvSpPr>
            <p:cNvPr id="20" name="Полилиния 19"/>
            <p:cNvSpPr/>
            <p:nvPr/>
          </p:nvSpPr>
          <p:spPr>
            <a:xfrm>
              <a:off x="4211741" y="2459348"/>
              <a:ext cx="2056597" cy="1211420"/>
            </a:xfrm>
            <a:custGeom>
              <a:avLst/>
              <a:gdLst>
                <a:gd name="connsiteX0" fmla="*/ 0 w 1850913"/>
                <a:gd name="connsiteY0" fmla="*/ 612253 h 1224505"/>
                <a:gd name="connsiteX1" fmla="*/ 925457 w 1850913"/>
                <a:gd name="connsiteY1" fmla="*/ 0 h 1224505"/>
                <a:gd name="connsiteX2" fmla="*/ 1850914 w 1850913"/>
                <a:gd name="connsiteY2" fmla="*/ 612253 h 1224505"/>
                <a:gd name="connsiteX3" fmla="*/ 925457 w 1850913"/>
                <a:gd name="connsiteY3" fmla="*/ 1224506 h 1224505"/>
                <a:gd name="connsiteX4" fmla="*/ 0 w 1850913"/>
                <a:gd name="connsiteY4" fmla="*/ 612253 h 1224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50913" h="1224505">
                  <a:moveTo>
                    <a:pt x="0" y="612253"/>
                  </a:moveTo>
                  <a:cubicBezTo>
                    <a:pt x="0" y="274115"/>
                    <a:pt x="414341" y="0"/>
                    <a:pt x="925457" y="0"/>
                  </a:cubicBezTo>
                  <a:cubicBezTo>
                    <a:pt x="1436573" y="0"/>
                    <a:pt x="1850914" y="274115"/>
                    <a:pt x="1850914" y="612253"/>
                  </a:cubicBezTo>
                  <a:cubicBezTo>
                    <a:pt x="1850914" y="950391"/>
                    <a:pt x="1436573" y="1224506"/>
                    <a:pt x="925457" y="1224506"/>
                  </a:cubicBezTo>
                  <a:cubicBezTo>
                    <a:pt x="414341" y="1224506"/>
                    <a:pt x="0" y="950391"/>
                    <a:pt x="0" y="61225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1380" tIns="199645" rIns="291380" bIns="199645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dirty="0" smtClean="0">
                  <a:solidFill>
                    <a:schemeClr val="tx1"/>
                  </a:solidFill>
                </a:rPr>
                <a:t>м</a:t>
              </a:r>
              <a:r>
                <a:rPr lang="ru-RU" b="1" kern="1200" dirty="0" smtClean="0">
                  <a:solidFill>
                    <a:schemeClr val="tx1"/>
                  </a:solidFill>
                </a:rPr>
                <a:t>узыкально-дидактические игры</a:t>
              </a:r>
              <a:endParaRPr lang="ru-RU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 rot="19614566">
              <a:off x="3117125" y="1401259"/>
              <a:ext cx="776457" cy="418825"/>
            </a:xfrm>
            <a:custGeom>
              <a:avLst/>
              <a:gdLst>
                <a:gd name="connsiteX0" fmla="*/ 0 w 240108"/>
                <a:gd name="connsiteY0" fmla="*/ 104083 h 520414"/>
                <a:gd name="connsiteX1" fmla="*/ 120054 w 240108"/>
                <a:gd name="connsiteY1" fmla="*/ 104083 h 520414"/>
                <a:gd name="connsiteX2" fmla="*/ 120054 w 240108"/>
                <a:gd name="connsiteY2" fmla="*/ 0 h 520414"/>
                <a:gd name="connsiteX3" fmla="*/ 240108 w 240108"/>
                <a:gd name="connsiteY3" fmla="*/ 260207 h 520414"/>
                <a:gd name="connsiteX4" fmla="*/ 120054 w 240108"/>
                <a:gd name="connsiteY4" fmla="*/ 520414 h 520414"/>
                <a:gd name="connsiteX5" fmla="*/ 120054 w 240108"/>
                <a:gd name="connsiteY5" fmla="*/ 416331 h 520414"/>
                <a:gd name="connsiteX6" fmla="*/ 0 w 240108"/>
                <a:gd name="connsiteY6" fmla="*/ 416331 h 520414"/>
                <a:gd name="connsiteX7" fmla="*/ 0 w 240108"/>
                <a:gd name="connsiteY7" fmla="*/ 104083 h 52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0108" h="520414">
                  <a:moveTo>
                    <a:pt x="240107" y="416331"/>
                  </a:moveTo>
                  <a:lnTo>
                    <a:pt x="120054" y="416331"/>
                  </a:lnTo>
                  <a:lnTo>
                    <a:pt x="120054" y="520414"/>
                  </a:lnTo>
                  <a:lnTo>
                    <a:pt x="1" y="260207"/>
                  </a:lnTo>
                  <a:lnTo>
                    <a:pt x="120054" y="0"/>
                  </a:lnTo>
                  <a:lnTo>
                    <a:pt x="120054" y="104083"/>
                  </a:lnTo>
                  <a:lnTo>
                    <a:pt x="240107" y="104083"/>
                  </a:lnTo>
                  <a:lnTo>
                    <a:pt x="240107" y="416331"/>
                  </a:lnTo>
                  <a:close/>
                </a:path>
              </a:pathLst>
            </a:custGeom>
            <a:grpFill/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2032" tIns="104083" rIns="-1" bIns="104083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200" kern="12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955222" y="1502448"/>
              <a:ext cx="2623198" cy="1903792"/>
            </a:xfrm>
            <a:custGeom>
              <a:avLst/>
              <a:gdLst>
                <a:gd name="connsiteX0" fmla="*/ 0 w 1674805"/>
                <a:gd name="connsiteY0" fmla="*/ 785624 h 1571248"/>
                <a:gd name="connsiteX1" fmla="*/ 837403 w 1674805"/>
                <a:gd name="connsiteY1" fmla="*/ 0 h 1571248"/>
                <a:gd name="connsiteX2" fmla="*/ 1674806 w 1674805"/>
                <a:gd name="connsiteY2" fmla="*/ 785624 h 1571248"/>
                <a:gd name="connsiteX3" fmla="*/ 837403 w 1674805"/>
                <a:gd name="connsiteY3" fmla="*/ 1571248 h 1571248"/>
                <a:gd name="connsiteX4" fmla="*/ 0 w 1674805"/>
                <a:gd name="connsiteY4" fmla="*/ 785624 h 1571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4805" h="1571248">
                  <a:moveTo>
                    <a:pt x="0" y="785624"/>
                  </a:moveTo>
                  <a:cubicBezTo>
                    <a:pt x="0" y="351736"/>
                    <a:pt x="374918" y="0"/>
                    <a:pt x="837403" y="0"/>
                  </a:cubicBezTo>
                  <a:cubicBezTo>
                    <a:pt x="1299888" y="0"/>
                    <a:pt x="1674806" y="351736"/>
                    <a:pt x="1674806" y="785624"/>
                  </a:cubicBezTo>
                  <a:cubicBezTo>
                    <a:pt x="1674806" y="1219512"/>
                    <a:pt x="1299888" y="1571248"/>
                    <a:pt x="837403" y="1571248"/>
                  </a:cubicBezTo>
                  <a:cubicBezTo>
                    <a:pt x="374918" y="1571248"/>
                    <a:pt x="0" y="1219512"/>
                    <a:pt x="0" y="78562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5590" tIns="250424" rIns="265590" bIns="25042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dirty="0">
                  <a:solidFill>
                    <a:schemeClr val="tx1"/>
                  </a:solidFill>
                </a:rPr>
                <a:t>с</a:t>
              </a:r>
              <a:r>
                <a:rPr lang="ru-RU" b="1" kern="1200" dirty="0" smtClean="0">
                  <a:solidFill>
                    <a:schemeClr val="tx1"/>
                  </a:solidFill>
                </a:rPr>
                <a:t>оздание условий для самостоятельной музыкальной деятельности в группе: подбор музыкальных инструментов, музыкальных игрушек, макетов инструментов, театральных кукол</a:t>
              </a:r>
              <a:endParaRPr lang="ru-RU" b="1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538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3140</TotalTime>
  <Words>660</Words>
  <Application>Microsoft Office PowerPoint</Application>
  <PresentationFormat>Экран (4:3)</PresentationFormat>
  <Paragraphs>96</Paragraphs>
  <Slides>17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 Музыкальное развитие</vt:lpstr>
      <vt:lpstr>                                               МУЗЫКАЛЬНЫЕ СПОСОБНОСТИ- ЧАСТЬ НАШЕГО НАСЛЕДИЯ</vt:lpstr>
      <vt:lpstr>                 ПРОГРАММА МУЗЫКАЛЬНОГО ВОСПИТАНИЯ В НАШЕМ ДЕТСКОМ САДУ</vt:lpstr>
      <vt:lpstr>      ВНЕДРЕНИЕ ФГОС В РАБОТЕ ПО НАПРАВЛЕНИЮ «МУЗЫКАЛЬНОЕ РАЗВИТИЕ»:</vt:lpstr>
      <vt:lpstr> Рабочая программа музыкальных руководителей нашего детского сада состоит из: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Структура планирования:</vt:lpstr>
      <vt:lpstr> Образовательные области </vt:lpstr>
      <vt:lpstr>  Родители наши – непосредственные участники педагогического процесса и активные помощники в различных мероприятиях 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Токмакова М.Ю.</dc:creator>
  <cp:lastModifiedBy>Еврей</cp:lastModifiedBy>
  <cp:revision>275</cp:revision>
  <dcterms:created xsi:type="dcterms:W3CDTF">2011-05-22T08:21:36Z</dcterms:created>
  <dcterms:modified xsi:type="dcterms:W3CDTF">2014-08-18T07:41:30Z</dcterms:modified>
</cp:coreProperties>
</file>